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1" r:id="rId3"/>
    <p:sldId id="260" r:id="rId4"/>
    <p:sldId id="261" r:id="rId5"/>
    <p:sldId id="262" r:id="rId6"/>
    <p:sldId id="264" r:id="rId7"/>
    <p:sldId id="268" r:id="rId8"/>
    <p:sldId id="279" r:id="rId9"/>
    <p:sldId id="257" r:id="rId10"/>
    <p:sldId id="291" r:id="rId11"/>
    <p:sldId id="283" r:id="rId12"/>
    <p:sldId id="274" r:id="rId13"/>
    <p:sldId id="275" r:id="rId14"/>
    <p:sldId id="273" r:id="rId15"/>
    <p:sldId id="292" r:id="rId16"/>
    <p:sldId id="294" r:id="rId17"/>
    <p:sldId id="293" r:id="rId18"/>
    <p:sldId id="280" r:id="rId19"/>
    <p:sldId id="282" r:id="rId20"/>
    <p:sldId id="276" r:id="rId21"/>
    <p:sldId id="277" r:id="rId22"/>
    <p:sldId id="285" r:id="rId23"/>
    <p:sldId id="287" r:id="rId24"/>
    <p:sldId id="288" r:id="rId25"/>
    <p:sldId id="289" r:id="rId26"/>
    <p:sldId id="286" r:id="rId27"/>
    <p:sldId id="271" r:id="rId28"/>
    <p:sldId id="278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229628"/>
    <a:srgbClr val="2413A5"/>
    <a:srgbClr val="A828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b17.ru/foto/uploaded/58e72775ebb632ce9259333382aad9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0648"/>
            <a:ext cx="61722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15616" y="4437112"/>
            <a:ext cx="7150596" cy="17526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Мастер-класс для педагогов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dirty="0" smtClean="0">
                <a:solidFill>
                  <a:srgbClr val="C00000"/>
                </a:solidFill>
              </a:rPr>
              <a:t>Развитие креативности творческого мышления у обучающихся»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04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908720"/>
            <a:ext cx="75608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     </a:t>
            </a:r>
            <a:r>
              <a:rPr lang="ru-RU" sz="2800" b="1" dirty="0" smtClean="0">
                <a:solidFill>
                  <a:srgbClr val="7030A0"/>
                </a:solidFill>
              </a:rPr>
              <a:t>Цель занятия:</a:t>
            </a:r>
            <a:r>
              <a:rPr lang="ru-RU" sz="2800" dirty="0">
                <a:solidFill>
                  <a:srgbClr val="7030A0"/>
                </a:solidFill>
              </a:rPr>
              <a:t> развитие нестандартного творческого мышления у обучающихся.</a:t>
            </a:r>
          </a:p>
          <a:p>
            <a:r>
              <a:rPr lang="ru-RU" sz="2800" b="1" dirty="0">
                <a:solidFill>
                  <a:srgbClr val="7030A0"/>
                </a:solidFill>
              </a:rPr>
              <a:t> </a:t>
            </a:r>
            <a:endParaRPr lang="ru-RU" sz="2800" dirty="0">
              <a:solidFill>
                <a:srgbClr val="7030A0"/>
              </a:solidFill>
            </a:endParaRPr>
          </a:p>
          <a:p>
            <a:r>
              <a:rPr lang="ru-RU" sz="2800" b="1" dirty="0">
                <a:solidFill>
                  <a:srgbClr val="7030A0"/>
                </a:solidFill>
              </a:rPr>
              <a:t>Задачи</a:t>
            </a:r>
            <a:r>
              <a:rPr lang="ru-RU" sz="2800" dirty="0">
                <a:solidFill>
                  <a:srgbClr val="7030A0"/>
                </a:solidFill>
              </a:rPr>
              <a:t>: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dirty="0">
                <a:solidFill>
                  <a:srgbClr val="7030A0"/>
                </a:solidFill>
              </a:rPr>
              <a:t>Создать условия для развития образной беглости и гибкости мышления.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dirty="0">
                <a:solidFill>
                  <a:srgbClr val="7030A0"/>
                </a:solidFill>
              </a:rPr>
              <a:t>Создать условия для развития творческого потенциала.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ru-RU" sz="2800" dirty="0">
                <a:solidFill>
                  <a:srgbClr val="7030A0"/>
                </a:solidFill>
              </a:rPr>
              <a:t>Развивать навыки сотрудничества в команде.</a:t>
            </a:r>
          </a:p>
          <a:p>
            <a:pPr algn="just"/>
            <a:endParaRPr lang="ru-RU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37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ru-RU" b="1" u="sng" dirty="0">
                <a:solidFill>
                  <a:srgbClr val="FF0066"/>
                </a:solidFill>
              </a:rPr>
              <a:t>Упражнение </a:t>
            </a:r>
            <a:r>
              <a:rPr lang="ru-RU" b="1" u="sng" dirty="0" smtClean="0">
                <a:solidFill>
                  <a:srgbClr val="FF0066"/>
                </a:solidFill>
              </a:rPr>
              <a:t>«Великие мыслители»</a:t>
            </a:r>
            <a:r>
              <a:rPr lang="ru-RU" u="sng" dirty="0">
                <a:solidFill>
                  <a:srgbClr val="FF0066"/>
                </a:solidFill>
              </a:rPr>
              <a:t/>
            </a:r>
            <a:br>
              <a:rPr lang="ru-RU" u="sng" dirty="0">
                <a:solidFill>
                  <a:srgbClr val="FF0066"/>
                </a:solidFill>
              </a:rPr>
            </a:br>
            <a:endParaRPr lang="ru-RU" u="sng" dirty="0">
              <a:solidFill>
                <a:srgbClr val="FF006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b="1" u="sng" dirty="0" smtClean="0">
                <a:solidFill>
                  <a:srgbClr val="2413A5"/>
                </a:solidFill>
              </a:rPr>
              <a:t>Цель</a:t>
            </a:r>
            <a:r>
              <a:rPr lang="ru-RU" dirty="0">
                <a:solidFill>
                  <a:srgbClr val="2413A5"/>
                </a:solidFill>
              </a:rPr>
              <a:t>: активизировать образную память и творческое воображение, развивать скорость и гибкость мысли, умение мыслить нестереотипно</a:t>
            </a:r>
            <a:r>
              <a:rPr lang="ru-RU" dirty="0" smtClean="0">
                <a:solidFill>
                  <a:srgbClr val="2413A5"/>
                </a:solidFill>
              </a:rPr>
              <a:t>.</a:t>
            </a:r>
          </a:p>
          <a:p>
            <a:pPr algn="just"/>
            <a:r>
              <a:rPr lang="ru-RU" b="1" dirty="0" smtClean="0">
                <a:solidFill>
                  <a:srgbClr val="7030A0"/>
                </a:solidFill>
              </a:rPr>
              <a:t>Сказка </a:t>
            </a:r>
            <a:r>
              <a:rPr lang="ru-RU" b="1" dirty="0">
                <a:solidFill>
                  <a:srgbClr val="7030A0"/>
                </a:solidFill>
              </a:rPr>
              <a:t>- </a:t>
            </a:r>
            <a:r>
              <a:rPr lang="ru-RU" b="1" dirty="0" smtClean="0">
                <a:solidFill>
                  <a:srgbClr val="7030A0"/>
                </a:solidFill>
              </a:rPr>
              <a:t>это </a:t>
            </a:r>
            <a:r>
              <a:rPr lang="ru-RU" b="1" dirty="0">
                <a:solidFill>
                  <a:srgbClr val="7030A0"/>
                </a:solidFill>
              </a:rPr>
              <a:t>волшебный источник, что дает вдохновение каждому творческому человеку. </a:t>
            </a:r>
            <a:r>
              <a:rPr lang="ru-RU" b="1" dirty="0" smtClean="0">
                <a:solidFill>
                  <a:srgbClr val="7030A0"/>
                </a:solidFill>
              </a:rPr>
              <a:t>Давайте с Вами сочиним сказку. Итак начинаем: «В тридесятом царстве, заморском государстве, жила была….»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23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u="sng" dirty="0" smtClean="0">
                <a:solidFill>
                  <a:srgbClr val="FF0066"/>
                </a:solidFill>
              </a:rPr>
              <a:t>Упражнение «Великие художники»</a:t>
            </a:r>
            <a:br>
              <a:rPr lang="ru-RU" b="1" u="sng" dirty="0" smtClean="0">
                <a:solidFill>
                  <a:srgbClr val="FF0066"/>
                </a:solidFill>
              </a:rPr>
            </a:br>
            <a:r>
              <a:rPr lang="ru-RU" sz="2700" b="1" u="sng" dirty="0">
                <a:solidFill>
                  <a:srgbClr val="2413A5"/>
                </a:solidFill>
              </a:rPr>
              <a:t>Цель:</a:t>
            </a:r>
            <a:r>
              <a:rPr lang="ru-RU" sz="2700" dirty="0">
                <a:solidFill>
                  <a:srgbClr val="2413A5"/>
                </a:solidFill>
              </a:rPr>
              <a:t> развивать оригинальность и гибкость мышления, стимулировать творческое воображение и фантазию</a:t>
            </a:r>
            <a:r>
              <a:rPr lang="ru-RU" sz="2700" dirty="0" smtClean="0">
                <a:solidFill>
                  <a:srgbClr val="2413A5"/>
                </a:solidFill>
              </a:rPr>
              <a:t>.</a:t>
            </a:r>
            <a:br>
              <a:rPr lang="ru-RU" sz="2700" dirty="0" smtClean="0">
                <a:solidFill>
                  <a:srgbClr val="2413A5"/>
                </a:solidFill>
              </a:rPr>
            </a:br>
            <a:r>
              <a:rPr lang="ru-RU" sz="2700" b="1" u="sng" dirty="0" smtClean="0">
                <a:solidFill>
                  <a:srgbClr val="2413A5"/>
                </a:solidFill>
              </a:rPr>
              <a:t>Задание</a:t>
            </a:r>
            <a:r>
              <a:rPr lang="ru-RU" sz="2700" dirty="0" smtClean="0">
                <a:solidFill>
                  <a:srgbClr val="2413A5"/>
                </a:solidFill>
              </a:rPr>
              <a:t>: и</a:t>
            </a:r>
            <a:r>
              <a:rPr lang="ru-RU" sz="2700" dirty="0" smtClean="0">
                <a:solidFill>
                  <a:srgbClr val="2413A5"/>
                </a:solidFill>
              </a:rPr>
              <a:t>з геометрических фигур нарисовать картину.</a:t>
            </a:r>
            <a:endParaRPr lang="ru-RU" sz="2700" b="1" u="sng" dirty="0">
              <a:solidFill>
                <a:srgbClr val="2413A5"/>
              </a:solidFill>
            </a:endParaRPr>
          </a:p>
        </p:txBody>
      </p:sp>
      <p:pic>
        <p:nvPicPr>
          <p:cNvPr id="4" name="Picture 2" descr="C:\Users\Пользователь\Desktop\креативное мышл\2-9-2020_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2253847"/>
            <a:ext cx="2880321" cy="420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Пользователь\Desktop\2-9-2020_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457" y="2130850"/>
            <a:ext cx="3000927" cy="429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49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568952" cy="1470025"/>
          </a:xfrm>
        </p:spPr>
        <p:txBody>
          <a:bodyPr>
            <a:normAutofit/>
          </a:bodyPr>
          <a:lstStyle/>
          <a:p>
            <a:r>
              <a:rPr lang="ru-RU" sz="4000" b="1" u="sng" dirty="0" smtClean="0">
                <a:solidFill>
                  <a:srgbClr val="FF0066"/>
                </a:solidFill>
              </a:rPr>
              <a:t>Упражнение «Великие стихотворцы»</a:t>
            </a:r>
            <a:endParaRPr lang="ru-RU" sz="4000" b="1" u="sng" dirty="0">
              <a:solidFill>
                <a:srgbClr val="FF0066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611560" y="1700808"/>
            <a:ext cx="8208912" cy="1752600"/>
          </a:xfrm>
        </p:spPr>
        <p:txBody>
          <a:bodyPr>
            <a:noAutofit/>
          </a:bodyPr>
          <a:lstStyle/>
          <a:p>
            <a:pPr algn="just"/>
            <a:r>
              <a:rPr lang="ru-RU" u="sng" dirty="0">
                <a:solidFill>
                  <a:srgbClr val="2413A5"/>
                </a:solidFill>
              </a:rPr>
              <a:t>Цель</a:t>
            </a:r>
            <a:r>
              <a:rPr lang="ru-RU" dirty="0">
                <a:solidFill>
                  <a:srgbClr val="2413A5"/>
                </a:solidFill>
              </a:rPr>
              <a:t>: Развитие оригинальности, гибкости и скорости </a:t>
            </a:r>
            <a:r>
              <a:rPr lang="ru-RU" dirty="0" smtClean="0">
                <a:solidFill>
                  <a:srgbClr val="2413A5"/>
                </a:solidFill>
              </a:rPr>
              <a:t>мышления.</a:t>
            </a:r>
            <a:endParaRPr lang="ru-RU" b="1" dirty="0">
              <a:solidFill>
                <a:srgbClr val="2413A5"/>
              </a:solidFill>
            </a:endParaRPr>
          </a:p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Придумать стишки на рифмы</a:t>
            </a:r>
            <a:r>
              <a:rPr lang="ru-RU" b="1" dirty="0" smtClean="0">
                <a:solidFill>
                  <a:srgbClr val="FF0000"/>
                </a:solidFill>
              </a:rPr>
              <a:t>: 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A82883"/>
                </a:solidFill>
              </a:rPr>
              <a:t>«</a:t>
            </a:r>
            <a:r>
              <a:rPr lang="ru-RU" b="1" dirty="0" smtClean="0">
                <a:solidFill>
                  <a:srgbClr val="A82883"/>
                </a:solidFill>
              </a:rPr>
              <a:t>Роса-небеса», «Краски - сказки»</a:t>
            </a:r>
          </a:p>
          <a:p>
            <a:pPr algn="l"/>
            <a:r>
              <a:rPr lang="ru-RU" b="1" i="1" dirty="0" smtClean="0">
                <a:solidFill>
                  <a:srgbClr val="7030A0"/>
                </a:solidFill>
              </a:rPr>
              <a:t>«Упала роса</a:t>
            </a:r>
          </a:p>
          <a:p>
            <a:pPr algn="l"/>
            <a:r>
              <a:rPr lang="ru-RU" b="1" i="1" dirty="0" smtClean="0">
                <a:solidFill>
                  <a:srgbClr val="7030A0"/>
                </a:solidFill>
              </a:rPr>
              <a:t>Засверкали небеса»</a:t>
            </a:r>
          </a:p>
          <a:p>
            <a:pPr algn="l"/>
            <a:r>
              <a:rPr lang="ru-RU" b="1" i="1" dirty="0" smtClean="0">
                <a:solidFill>
                  <a:srgbClr val="7030A0"/>
                </a:solidFill>
              </a:rPr>
              <a:t>                                   </a:t>
            </a:r>
            <a:r>
              <a:rPr lang="ru-RU" b="1" i="1" dirty="0" smtClean="0">
                <a:solidFill>
                  <a:srgbClr val="7030A0"/>
                </a:solidFill>
              </a:rPr>
              <a:t>«Упали краски</a:t>
            </a:r>
          </a:p>
          <a:p>
            <a:pPr algn="l"/>
            <a:r>
              <a:rPr lang="ru-RU" b="1" i="1" dirty="0" smtClean="0">
                <a:solidFill>
                  <a:srgbClr val="7030A0"/>
                </a:solidFill>
              </a:rPr>
              <a:t>                                    Появились сказки»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5" name="Музыка для презентаций-класси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672" y="51404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8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FF0066"/>
                </a:solidFill>
              </a:rPr>
              <a:t>Упражнение «Великие архитекторы»</a:t>
            </a:r>
            <a:endParaRPr lang="ru-RU" b="1" u="sng" dirty="0">
              <a:solidFill>
                <a:srgbClr val="FF0066"/>
              </a:solidFill>
            </a:endParaRPr>
          </a:p>
        </p:txBody>
      </p:sp>
      <p:pic>
        <p:nvPicPr>
          <p:cNvPr id="4" name="Picture 3" descr="C:\Users\Пользователь\Desktop\креативное мышл\2-9-2020_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951" y="1844824"/>
            <a:ext cx="6120680" cy="467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836712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 smtClean="0">
                <a:solidFill>
                  <a:srgbClr val="2413A5"/>
                </a:solidFill>
              </a:rPr>
              <a:t>Цель:</a:t>
            </a:r>
            <a:r>
              <a:rPr lang="ru-RU" dirty="0" smtClean="0">
                <a:solidFill>
                  <a:srgbClr val="2413A5"/>
                </a:solidFill>
              </a:rPr>
              <a:t>  </a:t>
            </a:r>
            <a:r>
              <a:rPr lang="ru-RU" dirty="0">
                <a:solidFill>
                  <a:srgbClr val="2413A5"/>
                </a:solidFill>
              </a:rPr>
              <a:t>развитие творческого креативного мышления, воображения, памяти, ассоциации, единства команды</a:t>
            </a:r>
            <a:r>
              <a:rPr lang="ru-RU" dirty="0" smtClean="0">
                <a:solidFill>
                  <a:srgbClr val="2413A5"/>
                </a:solidFill>
              </a:rPr>
              <a:t>.</a:t>
            </a:r>
            <a:endParaRPr lang="ru-RU" dirty="0">
              <a:solidFill>
                <a:srgbClr val="2413A5"/>
              </a:solidFill>
            </a:endParaRPr>
          </a:p>
          <a:p>
            <a:pPr algn="just"/>
            <a:r>
              <a:rPr lang="ru-RU" b="1" u="sng" dirty="0" smtClean="0">
                <a:solidFill>
                  <a:srgbClr val="2413A5"/>
                </a:solidFill>
              </a:rPr>
              <a:t>Задание</a:t>
            </a:r>
            <a:r>
              <a:rPr lang="ru-RU" dirty="0" smtClean="0">
                <a:solidFill>
                  <a:srgbClr val="2413A5"/>
                </a:solidFill>
              </a:rPr>
              <a:t>: придумать 10 имен существительных и использовать их в рисунке.</a:t>
            </a:r>
            <a:endParaRPr lang="ru-RU" dirty="0">
              <a:solidFill>
                <a:srgbClr val="2413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63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FF0066"/>
                </a:solidFill>
              </a:rPr>
              <a:t>Упражнение «Великие </a:t>
            </a:r>
            <a:r>
              <a:rPr lang="ru-RU" b="1" u="sng" dirty="0" smtClean="0">
                <a:solidFill>
                  <a:srgbClr val="FF0066"/>
                </a:solidFill>
              </a:rPr>
              <a:t>философы»</a:t>
            </a:r>
            <a:endParaRPr lang="ru-RU" b="1" u="sng" dirty="0">
              <a:solidFill>
                <a:srgbClr val="FF0066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836712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 smtClean="0">
                <a:solidFill>
                  <a:srgbClr val="2413A5"/>
                </a:solidFill>
              </a:rPr>
              <a:t>Цель:</a:t>
            </a:r>
            <a:r>
              <a:rPr lang="ru-RU" dirty="0" smtClean="0">
                <a:solidFill>
                  <a:srgbClr val="2413A5"/>
                </a:solidFill>
              </a:rPr>
              <a:t>  </a:t>
            </a:r>
            <a:r>
              <a:rPr lang="ru-RU" dirty="0">
                <a:solidFill>
                  <a:srgbClr val="2413A5"/>
                </a:solidFill>
              </a:rPr>
              <a:t>развитие творческого креативного мышления, воображения, памяти, ассоциации, единства команды</a:t>
            </a:r>
            <a:r>
              <a:rPr lang="ru-RU" dirty="0" smtClean="0">
                <a:solidFill>
                  <a:srgbClr val="2413A5"/>
                </a:solidFill>
              </a:rPr>
              <a:t>.</a:t>
            </a:r>
            <a:endParaRPr lang="ru-RU" dirty="0">
              <a:solidFill>
                <a:srgbClr val="2413A5"/>
              </a:solidFill>
            </a:endParaRPr>
          </a:p>
          <a:p>
            <a:pPr algn="just"/>
            <a:r>
              <a:rPr lang="ru-RU" b="1" u="sng" dirty="0" smtClean="0">
                <a:solidFill>
                  <a:srgbClr val="2413A5"/>
                </a:solidFill>
              </a:rPr>
              <a:t>Задание</a:t>
            </a:r>
            <a:r>
              <a:rPr lang="ru-RU" dirty="0" smtClean="0">
                <a:solidFill>
                  <a:srgbClr val="2413A5"/>
                </a:solidFill>
              </a:rPr>
              <a:t>: придумать как можно больше ассоциаций, на что похожи эти изображения.</a:t>
            </a:r>
            <a:endParaRPr lang="ru-RU" dirty="0">
              <a:solidFill>
                <a:srgbClr val="2413A5"/>
              </a:solidFill>
            </a:endParaRPr>
          </a:p>
        </p:txBody>
      </p:sp>
      <p:pic>
        <p:nvPicPr>
          <p:cNvPr id="1026" name="Picture 2" descr="D:\видеоурок\пятна Роршах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37041"/>
            <a:ext cx="6429151" cy="428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14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66"/>
                </a:solidFill>
              </a:rPr>
              <a:t>Итог занятия:</a:t>
            </a:r>
            <a:endParaRPr lang="ru-RU" b="1" dirty="0">
              <a:solidFill>
                <a:srgbClr val="FF006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     </a:t>
            </a:r>
            <a:r>
              <a:rPr lang="ru-RU" dirty="0" smtClean="0">
                <a:solidFill>
                  <a:srgbClr val="7030A0"/>
                </a:solidFill>
              </a:rPr>
              <a:t>На занятии мы развивали креативное творческое мышление у обучающихся. 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smtClean="0">
                <a:solidFill>
                  <a:srgbClr val="7030A0"/>
                </a:solidFill>
              </a:rPr>
              <a:t>    Создали условия для развития образной беглости и гибкости мышления, творческого потенциала, приобрели навыки сотрудничества в команде.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410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" y="620688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i="1" dirty="0" smtClean="0">
                <a:solidFill>
                  <a:srgbClr val="FF0066"/>
                </a:solidFill>
              </a:rPr>
              <a:t>Упражнения для педагогов</a:t>
            </a:r>
            <a:endParaRPr lang="ru-RU" sz="5400" i="1" dirty="0">
              <a:solidFill>
                <a:srgbClr val="FF0066"/>
              </a:solidFill>
            </a:endParaRPr>
          </a:p>
        </p:txBody>
      </p:sp>
      <p:pic>
        <p:nvPicPr>
          <p:cNvPr id="2050" name="Picture 2" descr="https://im0-tub-ru.yandex.net/i?id=422f1590a91e2dd7c58ac7c0aacfc462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76872"/>
            <a:ext cx="5112568" cy="334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401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66"/>
                </a:solidFill>
              </a:rPr>
              <a:t>Упражнение «Творчество»</a:t>
            </a:r>
            <a:endParaRPr lang="ru-RU" b="1" dirty="0">
              <a:solidFill>
                <a:srgbClr val="FF006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u="sng" dirty="0">
                <a:solidFill>
                  <a:srgbClr val="2413A5"/>
                </a:solidFill>
              </a:rPr>
              <a:t>Цель</a:t>
            </a:r>
            <a:r>
              <a:rPr lang="ru-RU" dirty="0">
                <a:solidFill>
                  <a:srgbClr val="2413A5"/>
                </a:solidFill>
              </a:rPr>
              <a:t>: определить качества, характеризующие креативного </a:t>
            </a:r>
            <a:r>
              <a:rPr lang="ru-RU" dirty="0" smtClean="0">
                <a:solidFill>
                  <a:srgbClr val="2413A5"/>
                </a:solidFill>
              </a:rPr>
              <a:t>педагога современной школы .</a:t>
            </a:r>
            <a:endParaRPr lang="ru-RU" b="1" dirty="0" smtClean="0">
              <a:solidFill>
                <a:srgbClr val="2413A5"/>
              </a:solidFill>
            </a:endParaRPr>
          </a:p>
          <a:p>
            <a:pPr marL="0" indent="0" algn="just">
              <a:buNone/>
            </a:pPr>
            <a:endParaRPr lang="ru-RU" b="1" dirty="0" smtClean="0">
              <a:solidFill>
                <a:srgbClr val="7030A0"/>
              </a:solidFill>
            </a:endParaRP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7030A0"/>
                </a:solidFill>
              </a:rPr>
              <a:t>Вы </a:t>
            </a:r>
            <a:r>
              <a:rPr lang="ru-RU" b="1" dirty="0">
                <a:solidFill>
                  <a:srgbClr val="7030A0"/>
                </a:solidFill>
              </a:rPr>
              <a:t>должны 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rgbClr val="7030A0"/>
                </a:solidFill>
              </a:rPr>
              <a:t>для каждой буквы  в слове </a:t>
            </a:r>
            <a:r>
              <a:rPr lang="ru-RU" b="1" dirty="0" smtClean="0">
                <a:solidFill>
                  <a:srgbClr val="7030A0"/>
                </a:solidFill>
              </a:rPr>
              <a:t>«</a:t>
            </a:r>
            <a:r>
              <a:rPr lang="ru-RU" sz="4400" b="1" dirty="0" smtClean="0">
                <a:solidFill>
                  <a:srgbClr val="FF0000"/>
                </a:solidFill>
              </a:rPr>
              <a:t>Творчество</a:t>
            </a:r>
            <a:r>
              <a:rPr lang="ru-RU" b="1" dirty="0">
                <a:solidFill>
                  <a:srgbClr val="7030A0"/>
                </a:solidFill>
              </a:rPr>
              <a:t>» подобрать качества, которые, по вашему мнению, характеризуют творческого </a:t>
            </a:r>
            <a:r>
              <a:rPr lang="ru-RU" b="1" dirty="0" smtClean="0">
                <a:solidFill>
                  <a:srgbClr val="7030A0"/>
                </a:solidFill>
              </a:rPr>
              <a:t>педагога.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" name="Музыка для презентаций-класси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04248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7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66"/>
                </a:solidFill>
              </a:rPr>
              <a:t>Упражнение «Творчество»</a:t>
            </a:r>
            <a:endParaRPr lang="ru-RU" b="1" dirty="0">
              <a:solidFill>
                <a:srgbClr val="FF006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Т</a:t>
            </a:r>
            <a:r>
              <a:rPr lang="ru-RU" dirty="0"/>
              <a:t> - </a:t>
            </a:r>
            <a:r>
              <a:rPr lang="ru-RU" dirty="0">
                <a:solidFill>
                  <a:srgbClr val="2413A5"/>
                </a:solidFill>
              </a:rPr>
              <a:t>толерантный, терпеливый…</a:t>
            </a:r>
          </a:p>
          <a:p>
            <a:r>
              <a:rPr lang="ru-RU" b="1" dirty="0">
                <a:solidFill>
                  <a:srgbClr val="FF0000"/>
                </a:solidFill>
              </a:rPr>
              <a:t>В</a:t>
            </a:r>
            <a:r>
              <a:rPr lang="ru-RU" dirty="0"/>
              <a:t> -</a:t>
            </a:r>
            <a:r>
              <a:rPr lang="ru-RU" dirty="0">
                <a:solidFill>
                  <a:srgbClr val="2413A5"/>
                </a:solidFill>
              </a:rPr>
              <a:t>волевой, веселый…</a:t>
            </a:r>
          </a:p>
          <a:p>
            <a:r>
              <a:rPr lang="ru-RU" b="1" dirty="0">
                <a:solidFill>
                  <a:srgbClr val="FF0000"/>
                </a:solidFill>
              </a:rPr>
              <a:t>О</a:t>
            </a:r>
            <a:r>
              <a:rPr lang="ru-RU" dirty="0"/>
              <a:t> - </a:t>
            </a:r>
            <a:r>
              <a:rPr lang="ru-RU" dirty="0">
                <a:solidFill>
                  <a:srgbClr val="2413A5"/>
                </a:solidFill>
              </a:rPr>
              <a:t>оригинальный, оптимистичный, </a:t>
            </a:r>
            <a:r>
              <a:rPr lang="ru-RU" dirty="0" smtClean="0">
                <a:solidFill>
                  <a:srgbClr val="2413A5"/>
                </a:solidFill>
              </a:rPr>
              <a:t>организованный</a:t>
            </a:r>
            <a:r>
              <a:rPr lang="ru-RU" dirty="0">
                <a:solidFill>
                  <a:srgbClr val="2413A5"/>
                </a:solidFill>
              </a:rPr>
              <a:t>, </a:t>
            </a:r>
            <a:endParaRPr lang="ru-RU" dirty="0" smtClean="0">
              <a:solidFill>
                <a:srgbClr val="2413A5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Р</a:t>
            </a:r>
            <a:r>
              <a:rPr lang="ru-RU" dirty="0" smtClean="0"/>
              <a:t> </a:t>
            </a:r>
            <a:r>
              <a:rPr lang="ru-RU" dirty="0"/>
              <a:t>- </a:t>
            </a:r>
            <a:r>
              <a:rPr lang="ru-RU" dirty="0">
                <a:solidFill>
                  <a:srgbClr val="2413A5"/>
                </a:solidFill>
              </a:rPr>
              <a:t>решительный, раскованный, </a:t>
            </a:r>
            <a:r>
              <a:rPr lang="ru-RU" dirty="0" smtClean="0">
                <a:solidFill>
                  <a:srgbClr val="2413A5"/>
                </a:solidFill>
              </a:rPr>
              <a:t>разный</a:t>
            </a:r>
            <a:r>
              <a:rPr lang="ru-RU" dirty="0">
                <a:solidFill>
                  <a:srgbClr val="2413A5"/>
                </a:solidFill>
              </a:rPr>
              <a:t>...</a:t>
            </a:r>
          </a:p>
          <a:p>
            <a:r>
              <a:rPr lang="ru-RU" b="1" dirty="0">
                <a:solidFill>
                  <a:srgbClr val="FF0000"/>
                </a:solidFill>
              </a:rPr>
              <a:t>Ч</a:t>
            </a:r>
            <a:r>
              <a:rPr lang="ru-RU" dirty="0"/>
              <a:t> - </a:t>
            </a:r>
            <a:r>
              <a:rPr lang="ru-RU" dirty="0">
                <a:solidFill>
                  <a:srgbClr val="2413A5"/>
                </a:solidFill>
              </a:rPr>
              <a:t>чуткий, честный, человечный…</a:t>
            </a:r>
          </a:p>
          <a:p>
            <a:r>
              <a:rPr lang="ru-RU" b="1" dirty="0">
                <a:solidFill>
                  <a:srgbClr val="FF0000"/>
                </a:solidFill>
              </a:rPr>
              <a:t>Е</a:t>
            </a:r>
            <a:r>
              <a:rPr lang="ru-RU" dirty="0"/>
              <a:t> - </a:t>
            </a:r>
            <a:r>
              <a:rPr lang="ru-RU" dirty="0">
                <a:solidFill>
                  <a:srgbClr val="2413A5"/>
                </a:solidFill>
              </a:rPr>
              <a:t>естественный…</a:t>
            </a:r>
          </a:p>
          <a:p>
            <a:r>
              <a:rPr lang="ru-RU" b="1" dirty="0">
                <a:solidFill>
                  <a:srgbClr val="FF0000"/>
                </a:solidFill>
              </a:rPr>
              <a:t>С</a:t>
            </a:r>
            <a:r>
              <a:rPr lang="ru-RU" dirty="0"/>
              <a:t> - </a:t>
            </a:r>
            <a:r>
              <a:rPr lang="ru-RU" dirty="0">
                <a:solidFill>
                  <a:srgbClr val="2413A5"/>
                </a:solidFill>
              </a:rPr>
              <a:t>самостоятельный, сознательный, смелый...</a:t>
            </a:r>
          </a:p>
          <a:p>
            <a:r>
              <a:rPr lang="ru-RU" b="1" dirty="0">
                <a:solidFill>
                  <a:srgbClr val="FF0000"/>
                </a:solidFill>
              </a:rPr>
              <a:t>Т</a:t>
            </a:r>
            <a:r>
              <a:rPr lang="ru-RU" dirty="0"/>
              <a:t> - </a:t>
            </a:r>
            <a:r>
              <a:rPr lang="ru-RU" dirty="0">
                <a:solidFill>
                  <a:srgbClr val="2413A5"/>
                </a:solidFill>
              </a:rPr>
              <a:t>тактичный, трудолюбивый...</a:t>
            </a:r>
          </a:p>
          <a:p>
            <a:r>
              <a:rPr lang="ru-RU" b="1" dirty="0">
                <a:solidFill>
                  <a:srgbClr val="FF0000"/>
                </a:solidFill>
              </a:rPr>
              <a:t>В</a:t>
            </a:r>
            <a:r>
              <a:rPr lang="ru-RU" dirty="0"/>
              <a:t> - </a:t>
            </a:r>
            <a:r>
              <a:rPr lang="ru-RU" dirty="0">
                <a:solidFill>
                  <a:srgbClr val="2413A5"/>
                </a:solidFill>
              </a:rPr>
              <a:t>великодушный, выдержанный…</a:t>
            </a:r>
          </a:p>
          <a:p>
            <a:r>
              <a:rPr lang="ru-RU" b="1" dirty="0">
                <a:solidFill>
                  <a:srgbClr val="FF0000"/>
                </a:solidFill>
              </a:rPr>
              <a:t>О</a:t>
            </a:r>
            <a:r>
              <a:rPr lang="ru-RU" dirty="0"/>
              <a:t> - </a:t>
            </a:r>
            <a:r>
              <a:rPr lang="ru-RU" dirty="0">
                <a:solidFill>
                  <a:srgbClr val="2413A5"/>
                </a:solidFill>
              </a:rPr>
              <a:t>общительный, обаятельный…</a:t>
            </a:r>
          </a:p>
          <a:p>
            <a:pPr marL="0" indent="0" algn="just">
              <a:buNone/>
            </a:pPr>
            <a:endParaRPr lang="ru-RU" b="1" dirty="0">
              <a:solidFill>
                <a:srgbClr val="2413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12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4525963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4400" b="1" u="sng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endParaRPr lang="ru-RU" sz="4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компетентности педагогов в организации работы по </a:t>
            </a:r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</a:t>
            </a:r>
            <a:r>
              <a:rPr lang="ru-RU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креативного мышления </a:t>
            </a:r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обучающихся.</a:t>
            </a:r>
          </a:p>
          <a:p>
            <a:pPr marL="0" indent="0" algn="just">
              <a:buNone/>
            </a:pPr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4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4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Систематизировать знания </a:t>
            </a:r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о </a:t>
            </a:r>
            <a:r>
              <a:rPr lang="ru-RU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креативности, как показателе творческого мышления у </a:t>
            </a:r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обучающихся.</a:t>
            </a:r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с </a:t>
            </a:r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приемами </a:t>
            </a:r>
            <a:r>
              <a:rPr lang="ru-RU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креативности </a:t>
            </a:r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</a:t>
            </a:r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профессиональную компетентность педагогов в развитии творческого креативного мышления у обучающихся.</a:t>
            </a:r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4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4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Планируемый результат:</a:t>
            </a:r>
            <a:endParaRPr lang="ru-RU" sz="4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Смотивировать</a:t>
            </a:r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педагогов на работу по  развитию </a:t>
            </a:r>
            <a:r>
              <a:rPr lang="ru-RU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креативного </a:t>
            </a:r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 у обучающихся.</a:t>
            </a:r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877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</a:rPr>
              <a:t>Социальная задача:</a:t>
            </a:r>
            <a:endParaRPr lang="ru-RU" b="1" u="sng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rgbClr val="7030A0"/>
                </a:solidFill>
              </a:rPr>
              <a:t>     Городской </a:t>
            </a:r>
            <a:r>
              <a:rPr lang="ru-RU" b="1" dirty="0">
                <a:solidFill>
                  <a:srgbClr val="7030A0"/>
                </a:solidFill>
              </a:rPr>
              <a:t>библиотеке в шотландском </a:t>
            </a:r>
            <a:r>
              <a:rPr lang="ru-RU" b="1" dirty="0" smtClean="0">
                <a:solidFill>
                  <a:srgbClr val="7030A0"/>
                </a:solidFill>
              </a:rPr>
              <a:t>городке предстояло перевезти книги </a:t>
            </a:r>
            <a:r>
              <a:rPr lang="ru-RU" b="1" dirty="0">
                <a:solidFill>
                  <a:srgbClr val="7030A0"/>
                </a:solidFill>
              </a:rPr>
              <a:t>в новое помещение за минимальные средства, а еще лучше - бесплатно. Как это сделать?</a:t>
            </a:r>
            <a:r>
              <a:rPr lang="ru-RU" dirty="0"/>
              <a:t/>
            </a:r>
            <a:br>
              <a:rPr lang="ru-RU" dirty="0"/>
            </a:br>
            <a:endParaRPr lang="ru-RU" dirty="0" smtClean="0"/>
          </a:p>
          <a:p>
            <a:pPr marL="0" indent="0" algn="just">
              <a:buNone/>
            </a:pPr>
            <a:r>
              <a:rPr lang="ru-RU" b="1" dirty="0"/>
              <a:t> </a:t>
            </a:r>
            <a:r>
              <a:rPr lang="ru-RU" b="1" dirty="0" smtClean="0"/>
              <a:t>    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Подсказка: 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dirty="0">
                <a:solidFill>
                  <a:srgbClr val="2413A5"/>
                </a:solidFill>
              </a:rPr>
              <a:t>Деньги не тратятся, а книги перемещаются в новое здание.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546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66"/>
                </a:solidFill>
              </a:rPr>
              <a:t>Ответ:</a:t>
            </a:r>
            <a:endParaRPr lang="ru-RU" b="1" dirty="0">
              <a:solidFill>
                <a:srgbClr val="FF006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b="1" dirty="0" smtClean="0">
                <a:solidFill>
                  <a:srgbClr val="7030A0"/>
                </a:solidFill>
              </a:rPr>
              <a:t>    Незадолго </a:t>
            </a:r>
            <a:r>
              <a:rPr lang="ru-RU" b="1" dirty="0">
                <a:solidFill>
                  <a:srgbClr val="7030A0"/>
                </a:solidFill>
              </a:rPr>
              <a:t>до переезда директор предложил всем жителям городка взять в библиотеке несколько книг для чтения, чтобы недели через две вернуть их уже в новое здание. </a:t>
            </a:r>
          </a:p>
        </p:txBody>
      </p:sp>
    </p:spTree>
    <p:extLst>
      <p:ext uri="{BB962C8B-B14F-4D97-AF65-F5344CB8AC3E}">
        <p14:creationId xmlns:p14="http://schemas.microsoft.com/office/powerpoint/2010/main" val="122289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66"/>
                </a:solidFill>
              </a:rPr>
              <a:t>Тест </a:t>
            </a:r>
            <a:r>
              <a:rPr lang="ru-RU" b="1" dirty="0" smtClean="0">
                <a:solidFill>
                  <a:srgbClr val="FF0066"/>
                </a:solidFill>
              </a:rPr>
              <a:t>на креативность</a:t>
            </a:r>
            <a:endParaRPr lang="ru-RU" b="1" dirty="0">
              <a:solidFill>
                <a:srgbClr val="FF006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5400600"/>
          </a:xfrm>
        </p:spPr>
        <p:txBody>
          <a:bodyPr>
            <a:noAutofit/>
          </a:bodyPr>
          <a:lstStyle/>
          <a:p>
            <a:pPr>
              <a:buAutoNum type="arabicPeriod"/>
            </a:pPr>
            <a:r>
              <a:rPr lang="ru-RU" sz="2400" b="1" dirty="0" smtClean="0">
                <a:solidFill>
                  <a:srgbClr val="FF0000"/>
                </a:solidFill>
              </a:rPr>
              <a:t>Возможно </a:t>
            </a:r>
            <a:r>
              <a:rPr lang="ru-RU" sz="2400" b="1" dirty="0">
                <a:solidFill>
                  <a:srgbClr val="FF0000"/>
                </a:solidFill>
              </a:rPr>
              <a:t>ли улучшить мир вокруг вас</a:t>
            </a:r>
            <a:r>
              <a:rPr lang="ru-RU" sz="2400" b="1" dirty="0" smtClean="0">
                <a:solidFill>
                  <a:srgbClr val="FF0000"/>
                </a:solidFill>
              </a:rPr>
              <a:t>?</a:t>
            </a:r>
          </a:p>
          <a:p>
            <a:pPr marL="0" indent="0">
              <a:buNone/>
            </a:pPr>
            <a:r>
              <a:rPr lang="ru-RU" sz="1400" dirty="0" smtClean="0"/>
              <a:t> </a:t>
            </a:r>
            <a:r>
              <a:rPr lang="ru-RU" sz="2000" dirty="0" smtClean="0">
                <a:solidFill>
                  <a:srgbClr val="2413A5"/>
                </a:solidFill>
              </a:rPr>
              <a:t>Да-</a:t>
            </a:r>
            <a:r>
              <a:rPr lang="ru-RU" sz="2400" b="1" dirty="0" smtClean="0">
                <a:solidFill>
                  <a:srgbClr val="7030A0"/>
                </a:solidFill>
              </a:rPr>
              <a:t>3</a:t>
            </a:r>
            <a:r>
              <a:rPr lang="ru-RU" sz="2000" dirty="0" smtClean="0">
                <a:solidFill>
                  <a:srgbClr val="2413A5"/>
                </a:solidFill>
              </a:rPr>
              <a:t>.  </a:t>
            </a:r>
            <a:r>
              <a:rPr lang="ru-RU" sz="2000" dirty="0">
                <a:solidFill>
                  <a:srgbClr val="2413A5"/>
                </a:solidFill>
              </a:rPr>
              <a:t>Нет, меня и так всё </a:t>
            </a:r>
            <a:r>
              <a:rPr lang="ru-RU" sz="2000" dirty="0" smtClean="0">
                <a:solidFill>
                  <a:srgbClr val="2413A5"/>
                </a:solidFill>
              </a:rPr>
              <a:t>устраивает-</a:t>
            </a:r>
            <a:r>
              <a:rPr lang="ru-RU" sz="2400" b="1" dirty="0" smtClean="0">
                <a:solidFill>
                  <a:srgbClr val="2413A5"/>
                </a:solidFill>
              </a:rPr>
              <a:t>1</a:t>
            </a:r>
            <a:r>
              <a:rPr lang="ru-RU" sz="2000" dirty="0" smtClean="0">
                <a:solidFill>
                  <a:srgbClr val="2413A5"/>
                </a:solidFill>
              </a:rPr>
              <a:t>.  </a:t>
            </a:r>
            <a:r>
              <a:rPr lang="ru-RU" sz="2000" dirty="0">
                <a:solidFill>
                  <a:srgbClr val="2413A5"/>
                </a:solidFill>
              </a:rPr>
              <a:t>Да, кое-что изменить </a:t>
            </a:r>
            <a:r>
              <a:rPr lang="ru-RU" sz="2000" dirty="0" smtClean="0">
                <a:solidFill>
                  <a:srgbClr val="2413A5"/>
                </a:solidFill>
              </a:rPr>
              <a:t>нужно-</a:t>
            </a:r>
            <a:r>
              <a:rPr lang="ru-RU" sz="2400" b="1" dirty="0" smtClean="0">
                <a:solidFill>
                  <a:srgbClr val="2413A5"/>
                </a:solidFill>
              </a:rPr>
              <a:t>2</a:t>
            </a:r>
            <a:r>
              <a:rPr lang="ru-RU" sz="2000" dirty="0" smtClean="0">
                <a:solidFill>
                  <a:srgbClr val="2413A5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FF0000"/>
                </a:solidFill>
              </a:rPr>
              <a:t>2. Когда начинаете какое-либо дело, вы всегда настроены на успех?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2413A5"/>
                </a:solidFill>
              </a:rPr>
              <a:t>Да-</a:t>
            </a:r>
            <a:r>
              <a:rPr lang="ru-RU" sz="2400" b="1" dirty="0" smtClean="0">
                <a:solidFill>
                  <a:srgbClr val="2413A5"/>
                </a:solidFill>
              </a:rPr>
              <a:t>3</a:t>
            </a:r>
            <a:r>
              <a:rPr lang="ru-RU" sz="2000" dirty="0" smtClean="0">
                <a:solidFill>
                  <a:srgbClr val="2413A5"/>
                </a:solidFill>
              </a:rPr>
              <a:t>. </a:t>
            </a:r>
            <a:r>
              <a:rPr lang="ru-RU" sz="2000" dirty="0">
                <a:solidFill>
                  <a:srgbClr val="2413A5"/>
                </a:solidFill>
              </a:rPr>
              <a:t>Обычно терзают </a:t>
            </a:r>
            <a:r>
              <a:rPr lang="ru-RU" sz="2000" dirty="0" smtClean="0">
                <a:solidFill>
                  <a:srgbClr val="2413A5"/>
                </a:solidFill>
              </a:rPr>
              <a:t>сомнения-</a:t>
            </a:r>
            <a:r>
              <a:rPr lang="ru-RU" sz="2400" b="1" dirty="0" smtClean="0">
                <a:solidFill>
                  <a:srgbClr val="2413A5"/>
                </a:solidFill>
              </a:rPr>
              <a:t>1</a:t>
            </a:r>
            <a:r>
              <a:rPr lang="ru-RU" sz="2000" dirty="0" smtClean="0">
                <a:solidFill>
                  <a:srgbClr val="2413A5"/>
                </a:solidFill>
              </a:rPr>
              <a:t>.  Нет-</a:t>
            </a:r>
            <a:r>
              <a:rPr lang="ru-RU" sz="2400" b="1" dirty="0" smtClean="0">
                <a:solidFill>
                  <a:srgbClr val="2413A5"/>
                </a:solidFill>
              </a:rPr>
              <a:t>2</a:t>
            </a:r>
            <a:r>
              <a:rPr lang="ru-RU" sz="2000" dirty="0" smtClean="0">
                <a:solidFill>
                  <a:srgbClr val="2413A5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rgbClr val="FF0000"/>
                </a:solidFill>
              </a:rPr>
              <a:t>3. Возникает ли у вас желание сменить род деятельности, начать что-то новое, не изведанное?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2413A5"/>
                </a:solidFill>
              </a:rPr>
              <a:t>Да</a:t>
            </a:r>
            <a:r>
              <a:rPr lang="ru-RU" sz="2000" dirty="0">
                <a:solidFill>
                  <a:srgbClr val="2413A5"/>
                </a:solidFill>
              </a:rPr>
              <a:t>, интрига меня </a:t>
            </a:r>
            <a:r>
              <a:rPr lang="ru-RU" sz="2000" dirty="0" smtClean="0">
                <a:solidFill>
                  <a:srgbClr val="2413A5"/>
                </a:solidFill>
              </a:rPr>
              <a:t>притягивает-</a:t>
            </a:r>
            <a:r>
              <a:rPr lang="ru-RU" sz="2400" b="1" dirty="0" smtClean="0">
                <a:solidFill>
                  <a:srgbClr val="2413A5"/>
                </a:solidFill>
              </a:rPr>
              <a:t>3</a:t>
            </a:r>
            <a:r>
              <a:rPr lang="ru-RU" sz="2000" dirty="0" smtClean="0">
                <a:solidFill>
                  <a:srgbClr val="2413A5"/>
                </a:solidFill>
              </a:rPr>
              <a:t>. </a:t>
            </a:r>
            <a:r>
              <a:rPr lang="ru-RU" sz="2000" dirty="0">
                <a:solidFill>
                  <a:srgbClr val="2413A5"/>
                </a:solidFill>
              </a:rPr>
              <a:t>Хочу оставить всё, как </a:t>
            </a:r>
            <a:r>
              <a:rPr lang="ru-RU" sz="2000" dirty="0" smtClean="0">
                <a:solidFill>
                  <a:srgbClr val="2413A5"/>
                </a:solidFill>
              </a:rPr>
              <a:t>есть-</a:t>
            </a:r>
            <a:r>
              <a:rPr lang="ru-RU" sz="2400" b="1" dirty="0" smtClean="0">
                <a:solidFill>
                  <a:srgbClr val="2413A5"/>
                </a:solidFill>
              </a:rPr>
              <a:t>1</a:t>
            </a:r>
            <a:r>
              <a:rPr lang="ru-RU" sz="2000" dirty="0" smtClean="0">
                <a:solidFill>
                  <a:srgbClr val="2413A5"/>
                </a:solidFill>
              </a:rPr>
              <a:t>. 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2413A5"/>
                </a:solidFill>
              </a:rPr>
              <a:t>В </a:t>
            </a:r>
            <a:r>
              <a:rPr lang="ru-RU" sz="2000" dirty="0">
                <a:solidFill>
                  <a:srgbClr val="2413A5"/>
                </a:solidFill>
              </a:rPr>
              <a:t>зависимости от направления нового </a:t>
            </a:r>
            <a:r>
              <a:rPr lang="ru-RU" sz="2000" dirty="0" smtClean="0">
                <a:solidFill>
                  <a:srgbClr val="2413A5"/>
                </a:solidFill>
              </a:rPr>
              <a:t>дела-</a:t>
            </a:r>
            <a:r>
              <a:rPr lang="ru-RU" sz="2400" b="1" dirty="0" smtClean="0">
                <a:solidFill>
                  <a:srgbClr val="2413A5"/>
                </a:solidFill>
              </a:rPr>
              <a:t>2</a:t>
            </a:r>
            <a:r>
              <a:rPr lang="ru-RU" sz="2000" dirty="0" smtClean="0">
                <a:solidFill>
                  <a:srgbClr val="2413A5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rgbClr val="FF0000"/>
                </a:solidFill>
              </a:rPr>
              <a:t>4. Вы начинаете заниматься новым делом, при этом появляется желание добиться в нём совершенства?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2413A5"/>
                </a:solidFill>
              </a:rPr>
              <a:t>Да-</a:t>
            </a:r>
            <a:r>
              <a:rPr lang="ru-RU" sz="2400" b="1" dirty="0" smtClean="0">
                <a:solidFill>
                  <a:srgbClr val="2413A5"/>
                </a:solidFill>
              </a:rPr>
              <a:t>3</a:t>
            </a:r>
            <a:r>
              <a:rPr lang="ru-RU" sz="2000" dirty="0" smtClean="0">
                <a:solidFill>
                  <a:srgbClr val="2413A5"/>
                </a:solidFill>
              </a:rPr>
              <a:t>.  </a:t>
            </a:r>
            <a:r>
              <a:rPr lang="ru-RU" sz="2000" dirty="0">
                <a:solidFill>
                  <a:srgbClr val="2413A5"/>
                </a:solidFill>
              </a:rPr>
              <a:t>Меня устраиваете уже то, чего </a:t>
            </a:r>
            <a:r>
              <a:rPr lang="ru-RU" sz="2000" dirty="0" smtClean="0">
                <a:solidFill>
                  <a:srgbClr val="2413A5"/>
                </a:solidFill>
              </a:rPr>
              <a:t>смогла достичь-</a:t>
            </a:r>
            <a:r>
              <a:rPr lang="ru-RU" sz="2400" b="1" dirty="0" smtClean="0">
                <a:solidFill>
                  <a:srgbClr val="2413A5"/>
                </a:solidFill>
              </a:rPr>
              <a:t>1</a:t>
            </a:r>
            <a:r>
              <a:rPr lang="ru-RU" sz="2000" dirty="0" smtClean="0">
                <a:solidFill>
                  <a:srgbClr val="2413A5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2413A5"/>
                </a:solidFill>
              </a:rPr>
              <a:t> </a:t>
            </a:r>
            <a:r>
              <a:rPr lang="ru-RU" sz="2000" dirty="0">
                <a:solidFill>
                  <a:srgbClr val="2413A5"/>
                </a:solidFill>
              </a:rPr>
              <a:t>Да, только если есть к нему </a:t>
            </a:r>
            <a:r>
              <a:rPr lang="ru-RU" sz="2000" dirty="0" smtClean="0">
                <a:solidFill>
                  <a:srgbClr val="2413A5"/>
                </a:solidFill>
              </a:rPr>
              <a:t>интерес-</a:t>
            </a:r>
            <a:r>
              <a:rPr lang="ru-RU" sz="2400" b="1" dirty="0" smtClean="0">
                <a:solidFill>
                  <a:srgbClr val="2413A5"/>
                </a:solidFill>
              </a:rPr>
              <a:t>2</a:t>
            </a:r>
            <a:r>
              <a:rPr lang="ru-RU" sz="2000" dirty="0" smtClean="0">
                <a:solidFill>
                  <a:srgbClr val="2413A5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2413A5"/>
                </a:solidFill>
              </a:rPr>
              <a:t/>
            </a:r>
            <a:br>
              <a:rPr lang="ru-RU" sz="2000" dirty="0">
                <a:solidFill>
                  <a:srgbClr val="2413A5"/>
                </a:solidFill>
              </a:rPr>
            </a:br>
            <a:endParaRPr lang="ru-RU" sz="2000" dirty="0">
              <a:solidFill>
                <a:srgbClr val="2413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77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66"/>
                </a:solidFill>
              </a:rPr>
              <a:t>Тест на креативность</a:t>
            </a:r>
            <a:endParaRPr lang="ru-RU" b="1" dirty="0">
              <a:solidFill>
                <a:srgbClr val="FF006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54006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rgbClr val="FF0000"/>
                </a:solidFill>
              </a:rPr>
              <a:t>5. Например, вы занимаетесь каким-либо делом. Что может вас остановить или заставить бросить это занятие?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2413A5"/>
                </a:solidFill>
              </a:rPr>
              <a:t>Вы </a:t>
            </a:r>
            <a:r>
              <a:rPr lang="ru-RU" sz="2000" dirty="0">
                <a:solidFill>
                  <a:srgbClr val="2413A5"/>
                </a:solidFill>
              </a:rPr>
              <a:t>считаете, что работа полностью сделана и всё выглядит </a:t>
            </a:r>
            <a:r>
              <a:rPr lang="ru-RU" sz="2000" dirty="0" smtClean="0">
                <a:solidFill>
                  <a:srgbClr val="2413A5"/>
                </a:solidFill>
              </a:rPr>
              <a:t>прекрасно-</a:t>
            </a:r>
            <a:r>
              <a:rPr lang="ru-RU" sz="2400" b="1" dirty="0" smtClean="0">
                <a:solidFill>
                  <a:srgbClr val="2413A5"/>
                </a:solidFill>
              </a:rPr>
              <a:t>3</a:t>
            </a:r>
            <a:r>
              <a:rPr lang="ru-RU" sz="2000" dirty="0" smtClean="0">
                <a:solidFill>
                  <a:srgbClr val="2413A5"/>
                </a:solidFill>
              </a:rPr>
              <a:t>. </a:t>
            </a:r>
            <a:r>
              <a:rPr lang="ru-RU" sz="2000" dirty="0">
                <a:solidFill>
                  <a:srgbClr val="2413A5"/>
                </a:solidFill>
              </a:rPr>
              <a:t>Вас более или менее удовлетворяет </a:t>
            </a:r>
            <a:r>
              <a:rPr lang="ru-RU" sz="2000" dirty="0" smtClean="0">
                <a:solidFill>
                  <a:srgbClr val="2413A5"/>
                </a:solidFill>
              </a:rPr>
              <a:t>результат-</a:t>
            </a:r>
            <a:r>
              <a:rPr lang="ru-RU" sz="2400" b="1" dirty="0" smtClean="0">
                <a:solidFill>
                  <a:srgbClr val="2413A5"/>
                </a:solidFill>
              </a:rPr>
              <a:t>1</a:t>
            </a:r>
            <a:r>
              <a:rPr lang="ru-RU" sz="2000" dirty="0" smtClean="0">
                <a:solidFill>
                  <a:srgbClr val="2413A5"/>
                </a:solidFill>
              </a:rPr>
              <a:t>.  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2413A5"/>
                </a:solidFill>
              </a:rPr>
              <a:t>Работа </a:t>
            </a:r>
            <a:r>
              <a:rPr lang="ru-RU" sz="2000" dirty="0">
                <a:solidFill>
                  <a:srgbClr val="2413A5"/>
                </a:solidFill>
              </a:rPr>
              <a:t>до конца не завершена, исчезло </a:t>
            </a:r>
            <a:r>
              <a:rPr lang="ru-RU" sz="2000" dirty="0" smtClean="0">
                <a:solidFill>
                  <a:srgbClr val="2413A5"/>
                </a:solidFill>
              </a:rPr>
              <a:t>вдохновение-</a:t>
            </a:r>
            <a:r>
              <a:rPr lang="ru-RU" sz="2400" b="1" dirty="0" smtClean="0">
                <a:solidFill>
                  <a:srgbClr val="2413A5"/>
                </a:solidFill>
              </a:rPr>
              <a:t>2</a:t>
            </a:r>
            <a:r>
              <a:rPr lang="ru-RU" sz="2000" dirty="0" smtClean="0">
                <a:solidFill>
                  <a:srgbClr val="2413A5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6</a:t>
            </a:r>
            <a:r>
              <a:rPr lang="ru-RU" sz="2400" b="1" dirty="0">
                <a:solidFill>
                  <a:srgbClr val="FF0000"/>
                </a:solidFill>
              </a:rPr>
              <a:t>. Если новое занятие вызывает у вас интерес, хотите ли вы знать о нём больше?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2413A5"/>
                </a:solidFill>
              </a:rPr>
              <a:t>Да-</a:t>
            </a:r>
            <a:r>
              <a:rPr lang="ru-RU" sz="2400" b="1" dirty="0" smtClean="0">
                <a:solidFill>
                  <a:srgbClr val="2413A5"/>
                </a:solidFill>
              </a:rPr>
              <a:t>3</a:t>
            </a:r>
            <a:r>
              <a:rPr lang="ru-RU" sz="2000" dirty="0" smtClean="0">
                <a:solidFill>
                  <a:srgbClr val="2413A5"/>
                </a:solidFill>
              </a:rPr>
              <a:t>.    Нет</a:t>
            </a:r>
            <a:r>
              <a:rPr lang="ru-RU" sz="2000" dirty="0">
                <a:solidFill>
                  <a:srgbClr val="2413A5"/>
                </a:solidFill>
              </a:rPr>
              <a:t>, меня интересует только самое </a:t>
            </a:r>
            <a:r>
              <a:rPr lang="ru-RU" sz="2000" dirty="0" smtClean="0">
                <a:solidFill>
                  <a:srgbClr val="2413A5"/>
                </a:solidFill>
              </a:rPr>
              <a:t>основное-</a:t>
            </a:r>
            <a:r>
              <a:rPr lang="ru-RU" sz="2400" b="1" dirty="0" smtClean="0">
                <a:solidFill>
                  <a:srgbClr val="2413A5"/>
                </a:solidFill>
              </a:rPr>
              <a:t>1</a:t>
            </a:r>
            <a:r>
              <a:rPr lang="ru-RU" sz="2000" dirty="0" smtClean="0">
                <a:solidFill>
                  <a:srgbClr val="2413A5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2413A5"/>
                </a:solidFill>
              </a:rPr>
              <a:t>Нет</a:t>
            </a:r>
            <a:r>
              <a:rPr lang="ru-RU" sz="2000" dirty="0">
                <a:solidFill>
                  <a:srgbClr val="2413A5"/>
                </a:solidFill>
              </a:rPr>
              <a:t>, мне просто было </a:t>
            </a:r>
            <a:r>
              <a:rPr lang="ru-RU" sz="2000" dirty="0" smtClean="0">
                <a:solidFill>
                  <a:srgbClr val="2413A5"/>
                </a:solidFill>
              </a:rPr>
              <a:t>любопытно-</a:t>
            </a:r>
            <a:r>
              <a:rPr lang="ru-RU" sz="2400" b="1" dirty="0" smtClean="0">
                <a:solidFill>
                  <a:srgbClr val="2413A5"/>
                </a:solidFill>
              </a:rPr>
              <a:t>2</a:t>
            </a:r>
            <a:r>
              <a:rPr lang="ru-RU" sz="2000" dirty="0" smtClean="0">
                <a:solidFill>
                  <a:srgbClr val="2413A5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7</a:t>
            </a:r>
            <a:r>
              <a:rPr lang="ru-RU" sz="2400" b="1" dirty="0">
                <a:solidFill>
                  <a:srgbClr val="FF0000"/>
                </a:solidFill>
              </a:rPr>
              <a:t>. К каким средствам вы прибегаете, когда всё идёт не так, как надо?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2413A5"/>
                </a:solidFill>
              </a:rPr>
              <a:t>Всё </a:t>
            </a:r>
            <a:r>
              <a:rPr lang="ru-RU" sz="2000" dirty="0">
                <a:solidFill>
                  <a:srgbClr val="2413A5"/>
                </a:solidFill>
              </a:rPr>
              <a:t>равно продолжаете работать, но не </a:t>
            </a:r>
            <a:r>
              <a:rPr lang="ru-RU" sz="2000" dirty="0" smtClean="0">
                <a:solidFill>
                  <a:srgbClr val="2413A5"/>
                </a:solidFill>
              </a:rPr>
              <a:t>долго-</a:t>
            </a:r>
            <a:r>
              <a:rPr lang="ru-RU" sz="2400" b="1" dirty="0" smtClean="0">
                <a:solidFill>
                  <a:srgbClr val="2413A5"/>
                </a:solidFill>
              </a:rPr>
              <a:t>3</a:t>
            </a:r>
            <a:r>
              <a:rPr lang="ru-RU" sz="2000" dirty="0" smtClean="0">
                <a:solidFill>
                  <a:srgbClr val="2413A5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2413A5"/>
                </a:solidFill>
              </a:rPr>
              <a:t>Бросаете </a:t>
            </a:r>
            <a:r>
              <a:rPr lang="ru-RU" sz="2000" dirty="0">
                <a:solidFill>
                  <a:srgbClr val="2413A5"/>
                </a:solidFill>
              </a:rPr>
              <a:t>эту затею и считаете её не </a:t>
            </a:r>
            <a:r>
              <a:rPr lang="ru-RU" sz="2000" dirty="0" smtClean="0">
                <a:solidFill>
                  <a:srgbClr val="2413A5"/>
                </a:solidFill>
              </a:rPr>
              <a:t>достижимой-</a:t>
            </a:r>
            <a:r>
              <a:rPr lang="ru-RU" sz="2400" b="1" dirty="0" smtClean="0">
                <a:solidFill>
                  <a:srgbClr val="2413A5"/>
                </a:solidFill>
              </a:rPr>
              <a:t>1</a:t>
            </a:r>
            <a:r>
              <a:rPr lang="ru-RU" sz="2000" dirty="0" smtClean="0">
                <a:solidFill>
                  <a:srgbClr val="2413A5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2413A5"/>
                </a:solidFill>
              </a:rPr>
              <a:t>Упорно </a:t>
            </a:r>
            <a:r>
              <a:rPr lang="ru-RU" sz="2000" dirty="0">
                <a:solidFill>
                  <a:srgbClr val="2413A5"/>
                </a:solidFill>
              </a:rPr>
              <a:t>продолжаете </a:t>
            </a:r>
            <a:r>
              <a:rPr lang="ru-RU" sz="2000" dirty="0" smtClean="0">
                <a:solidFill>
                  <a:srgbClr val="2413A5"/>
                </a:solidFill>
              </a:rPr>
              <a:t>работать-</a:t>
            </a:r>
            <a:r>
              <a:rPr lang="ru-RU" sz="2400" b="1" dirty="0" smtClean="0">
                <a:solidFill>
                  <a:srgbClr val="2413A5"/>
                </a:solidFill>
              </a:rPr>
              <a:t>2</a:t>
            </a:r>
            <a:r>
              <a:rPr lang="ru-RU" sz="2000" dirty="0" smtClean="0">
                <a:solidFill>
                  <a:srgbClr val="2413A5"/>
                </a:solidFill>
              </a:rPr>
              <a:t>.</a:t>
            </a:r>
            <a:endParaRPr lang="ru-RU" sz="2000" dirty="0">
              <a:solidFill>
                <a:srgbClr val="2413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2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66"/>
                </a:solidFill>
              </a:rPr>
              <a:t>Тест на креативность</a:t>
            </a:r>
            <a:endParaRPr lang="ru-RU" b="1" dirty="0">
              <a:solidFill>
                <a:srgbClr val="FF006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46449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rgbClr val="FF0000"/>
                </a:solidFill>
              </a:rPr>
              <a:t>8. По-вашему мнению, как нужно выбирать профессию?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2413A5"/>
                </a:solidFill>
              </a:rPr>
              <a:t>В </a:t>
            </a:r>
            <a:r>
              <a:rPr lang="ru-RU" sz="2000" dirty="0">
                <a:solidFill>
                  <a:srgbClr val="2413A5"/>
                </a:solidFill>
              </a:rPr>
              <a:t>первую очередь должен быть к ней азарт, способности и будущие </a:t>
            </a:r>
            <a:r>
              <a:rPr lang="ru-RU" sz="2000" dirty="0" smtClean="0">
                <a:solidFill>
                  <a:srgbClr val="2413A5"/>
                </a:solidFill>
              </a:rPr>
              <a:t>перспективы-</a:t>
            </a:r>
            <a:r>
              <a:rPr lang="ru-RU" sz="2400" b="1" dirty="0" smtClean="0">
                <a:solidFill>
                  <a:srgbClr val="2413A5"/>
                </a:solidFill>
              </a:rPr>
              <a:t>3</a:t>
            </a:r>
            <a:r>
              <a:rPr lang="ru-RU" sz="2000" dirty="0" smtClean="0">
                <a:solidFill>
                  <a:srgbClr val="2413A5"/>
                </a:solidFill>
              </a:rPr>
              <a:t>. 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2413A5"/>
                </a:solidFill>
              </a:rPr>
              <a:t>Учесть </a:t>
            </a:r>
            <a:r>
              <a:rPr lang="ru-RU" sz="2000" dirty="0">
                <a:solidFill>
                  <a:srgbClr val="2413A5"/>
                </a:solidFill>
              </a:rPr>
              <a:t>спрос на профессию и её </a:t>
            </a:r>
            <a:r>
              <a:rPr lang="ru-RU" sz="2000" dirty="0" smtClean="0">
                <a:solidFill>
                  <a:srgbClr val="2413A5"/>
                </a:solidFill>
              </a:rPr>
              <a:t>престижность-</a:t>
            </a:r>
            <a:r>
              <a:rPr lang="ru-RU" sz="2400" b="1" dirty="0" smtClean="0">
                <a:solidFill>
                  <a:srgbClr val="2413A5"/>
                </a:solidFill>
              </a:rPr>
              <a:t>1</a:t>
            </a:r>
            <a:r>
              <a:rPr lang="ru-RU" sz="2000" dirty="0" smtClean="0">
                <a:solidFill>
                  <a:srgbClr val="2413A5"/>
                </a:solidFill>
              </a:rPr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2413A5"/>
                </a:solidFill>
              </a:rPr>
              <a:t>Какие </a:t>
            </a:r>
            <a:r>
              <a:rPr lang="ru-RU" sz="2000" dirty="0">
                <a:solidFill>
                  <a:srgbClr val="2413A5"/>
                </a:solidFill>
              </a:rPr>
              <a:t>преимущества можно от неё </a:t>
            </a:r>
            <a:r>
              <a:rPr lang="ru-RU" sz="2000" dirty="0" smtClean="0">
                <a:solidFill>
                  <a:srgbClr val="2413A5"/>
                </a:solidFill>
              </a:rPr>
              <a:t>получить-</a:t>
            </a:r>
            <a:r>
              <a:rPr lang="ru-RU" sz="2400" b="1" dirty="0" smtClean="0">
                <a:solidFill>
                  <a:srgbClr val="2413A5"/>
                </a:solidFill>
              </a:rPr>
              <a:t>2</a:t>
            </a:r>
            <a:r>
              <a:rPr lang="ru-RU" sz="2000" dirty="0" smtClean="0">
                <a:solidFill>
                  <a:srgbClr val="2413A5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ru-RU" sz="2000" dirty="0" smtClean="0"/>
              <a:t> </a:t>
            </a:r>
            <a:r>
              <a:rPr lang="ru-RU" sz="2400" b="1" dirty="0">
                <a:solidFill>
                  <a:srgbClr val="FF0000"/>
                </a:solidFill>
              </a:rPr>
              <a:t>9. Имеете ли вы собственные нереализованные проекты, которое значительно облегчат вашу деятельность?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2413A5"/>
                </a:solidFill>
              </a:rPr>
              <a:t>Да</a:t>
            </a:r>
            <a:r>
              <a:rPr lang="ru-RU" sz="2000" dirty="0">
                <a:solidFill>
                  <a:srgbClr val="2413A5"/>
                </a:solidFill>
              </a:rPr>
              <a:t>, даже </a:t>
            </a:r>
            <a:r>
              <a:rPr lang="ru-RU" sz="2000" dirty="0" smtClean="0">
                <a:solidFill>
                  <a:srgbClr val="2413A5"/>
                </a:solidFill>
              </a:rPr>
              <a:t>несколько-</a:t>
            </a:r>
            <a:r>
              <a:rPr lang="ru-RU" sz="2400" b="1" dirty="0" smtClean="0">
                <a:solidFill>
                  <a:srgbClr val="2413A5"/>
                </a:solidFill>
              </a:rPr>
              <a:t>3</a:t>
            </a:r>
            <a:r>
              <a:rPr lang="ru-RU" sz="2000" dirty="0" smtClean="0">
                <a:solidFill>
                  <a:srgbClr val="2413A5"/>
                </a:solidFill>
              </a:rPr>
              <a:t>.  </a:t>
            </a:r>
            <a:r>
              <a:rPr lang="ru-RU" sz="2000" dirty="0">
                <a:solidFill>
                  <a:srgbClr val="2413A5"/>
                </a:solidFill>
              </a:rPr>
              <a:t>Да, но их сложно </a:t>
            </a:r>
            <a:r>
              <a:rPr lang="ru-RU" sz="2000" dirty="0" smtClean="0">
                <a:solidFill>
                  <a:srgbClr val="2413A5"/>
                </a:solidFill>
              </a:rPr>
              <a:t>реализовать-</a:t>
            </a:r>
            <a:r>
              <a:rPr lang="ru-RU" sz="2400" b="1" dirty="0" smtClean="0">
                <a:solidFill>
                  <a:srgbClr val="2413A5"/>
                </a:solidFill>
              </a:rPr>
              <a:t>1</a:t>
            </a:r>
            <a:r>
              <a:rPr lang="ru-RU" sz="2000" dirty="0" smtClean="0">
                <a:solidFill>
                  <a:srgbClr val="2413A5"/>
                </a:solidFill>
              </a:rPr>
              <a:t>. 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2413A5"/>
                </a:solidFill>
              </a:rPr>
              <a:t> </a:t>
            </a:r>
            <a:r>
              <a:rPr lang="ru-RU" sz="2000" dirty="0">
                <a:solidFill>
                  <a:srgbClr val="2413A5"/>
                </a:solidFill>
              </a:rPr>
              <a:t>Нет, для чего это вообще </a:t>
            </a:r>
            <a:r>
              <a:rPr lang="ru-RU" sz="2000" dirty="0" smtClean="0">
                <a:solidFill>
                  <a:srgbClr val="2413A5"/>
                </a:solidFill>
              </a:rPr>
              <a:t>нужно-</a:t>
            </a:r>
            <a:r>
              <a:rPr lang="ru-RU" sz="2400" b="1" dirty="0" smtClean="0">
                <a:solidFill>
                  <a:srgbClr val="2413A5"/>
                </a:solidFill>
              </a:rPr>
              <a:t>2</a:t>
            </a:r>
            <a:r>
              <a:rPr lang="ru-RU" sz="2000" dirty="0" smtClean="0">
                <a:solidFill>
                  <a:srgbClr val="2413A5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10</a:t>
            </a:r>
            <a:r>
              <a:rPr lang="ru-RU" sz="2400" b="1" dirty="0">
                <a:solidFill>
                  <a:srgbClr val="FF0000"/>
                </a:solidFill>
              </a:rPr>
              <a:t>. Как вам больше нравится проводить свой досуг?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2413A5"/>
                </a:solidFill>
              </a:rPr>
              <a:t>В </a:t>
            </a:r>
            <a:r>
              <a:rPr lang="ru-RU" sz="2000" dirty="0">
                <a:solidFill>
                  <a:srgbClr val="2413A5"/>
                </a:solidFill>
              </a:rPr>
              <a:t>уединении и в </a:t>
            </a:r>
            <a:r>
              <a:rPr lang="ru-RU" sz="2000" dirty="0" smtClean="0">
                <a:solidFill>
                  <a:srgbClr val="2413A5"/>
                </a:solidFill>
              </a:rPr>
              <a:t>размышлениях-</a:t>
            </a:r>
            <a:r>
              <a:rPr lang="ru-RU" sz="2400" b="1" dirty="0" smtClean="0">
                <a:solidFill>
                  <a:srgbClr val="2413A5"/>
                </a:solidFill>
              </a:rPr>
              <a:t>3</a:t>
            </a:r>
            <a:r>
              <a:rPr lang="ru-RU" sz="2000" dirty="0" smtClean="0">
                <a:solidFill>
                  <a:srgbClr val="2413A5"/>
                </a:solidFill>
              </a:rPr>
              <a:t>.  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2413A5"/>
                </a:solidFill>
              </a:rPr>
              <a:t>В </a:t>
            </a:r>
            <a:r>
              <a:rPr lang="ru-RU" sz="2000" dirty="0">
                <a:solidFill>
                  <a:srgbClr val="2413A5"/>
                </a:solidFill>
              </a:rPr>
              <a:t>компании </a:t>
            </a:r>
            <a:r>
              <a:rPr lang="ru-RU" sz="2000" dirty="0" smtClean="0">
                <a:solidFill>
                  <a:srgbClr val="2413A5"/>
                </a:solidFill>
              </a:rPr>
              <a:t>друзей-</a:t>
            </a:r>
            <a:r>
              <a:rPr lang="ru-RU" sz="2400" b="1" dirty="0" smtClean="0">
                <a:solidFill>
                  <a:srgbClr val="2413A5"/>
                </a:solidFill>
              </a:rPr>
              <a:t>1</a:t>
            </a:r>
            <a:r>
              <a:rPr lang="ru-RU" sz="2000" dirty="0" smtClean="0">
                <a:solidFill>
                  <a:srgbClr val="2413A5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2413A5"/>
                </a:solidFill>
              </a:rPr>
              <a:t>Всегда </a:t>
            </a:r>
            <a:r>
              <a:rPr lang="ru-RU" sz="2000" dirty="0">
                <a:solidFill>
                  <a:srgbClr val="2413A5"/>
                </a:solidFill>
              </a:rPr>
              <a:t>по-разному, всё зависит от </a:t>
            </a:r>
            <a:r>
              <a:rPr lang="ru-RU" sz="2000" dirty="0" smtClean="0">
                <a:solidFill>
                  <a:srgbClr val="2413A5"/>
                </a:solidFill>
              </a:rPr>
              <a:t>настроения-</a:t>
            </a:r>
            <a:r>
              <a:rPr lang="ru-RU" sz="2400" b="1" dirty="0" smtClean="0">
                <a:solidFill>
                  <a:srgbClr val="2413A5"/>
                </a:solidFill>
              </a:rPr>
              <a:t>2</a:t>
            </a:r>
            <a:r>
              <a:rPr lang="ru-RU" sz="2000" dirty="0" smtClean="0">
                <a:solidFill>
                  <a:srgbClr val="2413A5"/>
                </a:solidFill>
              </a:rPr>
              <a:t>.</a:t>
            </a:r>
          </a:p>
          <a:p>
            <a:pPr marL="0" indent="0" algn="just">
              <a:buNone/>
            </a:pPr>
            <a:endParaRPr lang="ru-RU" sz="2000" dirty="0">
              <a:solidFill>
                <a:srgbClr val="2413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66"/>
                </a:solidFill>
              </a:rPr>
              <a:t>Тест на креативность</a:t>
            </a:r>
            <a:endParaRPr lang="ru-RU" b="1" dirty="0">
              <a:solidFill>
                <a:srgbClr val="FF006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08720"/>
            <a:ext cx="8352928" cy="518457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rgbClr val="FF0000"/>
                </a:solidFill>
              </a:rPr>
              <a:t>11. Вы остались наедине с собой, чем вы займётесь?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2413A5"/>
                </a:solidFill>
              </a:rPr>
              <a:t>Будете </a:t>
            </a:r>
            <a:r>
              <a:rPr lang="ru-RU" sz="2000" dirty="0">
                <a:solidFill>
                  <a:srgbClr val="2413A5"/>
                </a:solidFill>
              </a:rPr>
              <a:t>мечтать и строить безумные планы – </a:t>
            </a:r>
            <a:r>
              <a:rPr lang="ru-RU" sz="2400" b="1" dirty="0" smtClean="0">
                <a:solidFill>
                  <a:srgbClr val="2413A5"/>
                </a:solidFill>
              </a:rPr>
              <a:t>3</a:t>
            </a:r>
            <a:r>
              <a:rPr lang="ru-RU" sz="2000" dirty="0" smtClean="0">
                <a:solidFill>
                  <a:srgbClr val="2413A5"/>
                </a:solidFill>
              </a:rPr>
              <a:t>. 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2413A5"/>
                </a:solidFill>
              </a:rPr>
              <a:t>Найдёте </a:t>
            </a:r>
            <a:r>
              <a:rPr lang="ru-RU" sz="2000" dirty="0">
                <a:solidFill>
                  <a:srgbClr val="2413A5"/>
                </a:solidFill>
              </a:rPr>
              <a:t>занятие и начнёте что-то делать – </a:t>
            </a:r>
            <a:r>
              <a:rPr lang="ru-RU" sz="2400" b="1" dirty="0" smtClean="0">
                <a:solidFill>
                  <a:srgbClr val="2413A5"/>
                </a:solidFill>
              </a:rPr>
              <a:t>1</a:t>
            </a:r>
            <a:r>
              <a:rPr lang="ru-RU" sz="2000" dirty="0" smtClean="0">
                <a:solidFill>
                  <a:srgbClr val="2413A5"/>
                </a:solidFill>
              </a:rPr>
              <a:t>. 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2413A5"/>
                </a:solidFill>
              </a:rPr>
              <a:t>Предадитесь </a:t>
            </a:r>
            <a:r>
              <a:rPr lang="ru-RU" sz="2000" dirty="0">
                <a:solidFill>
                  <a:srgbClr val="2413A5"/>
                </a:solidFill>
              </a:rPr>
              <a:t>мечтам связанных со своей работой – </a:t>
            </a:r>
            <a:r>
              <a:rPr lang="ru-RU" sz="2400" b="1" dirty="0" smtClean="0">
                <a:solidFill>
                  <a:srgbClr val="2413A5"/>
                </a:solidFill>
              </a:rPr>
              <a:t>2</a:t>
            </a:r>
            <a:r>
              <a:rPr lang="ru-RU" sz="2000" dirty="0" smtClean="0">
                <a:solidFill>
                  <a:srgbClr val="2413A5"/>
                </a:solidFill>
              </a:rPr>
              <a:t>. </a:t>
            </a:r>
          </a:p>
          <a:p>
            <a:pPr marL="0" indent="0" algn="just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12</a:t>
            </a:r>
            <a:r>
              <a:rPr lang="ru-RU" sz="2400" b="1" dirty="0">
                <a:solidFill>
                  <a:srgbClr val="FF0000"/>
                </a:solidFill>
              </a:rPr>
              <a:t>. Внезапно вас захватила интересная идея, где и когда начнёте её обдумывать?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2413A5"/>
                </a:solidFill>
              </a:rPr>
              <a:t>Вне </a:t>
            </a:r>
            <a:r>
              <a:rPr lang="ru-RU" sz="2000" dirty="0">
                <a:solidFill>
                  <a:srgbClr val="2413A5"/>
                </a:solidFill>
              </a:rPr>
              <a:t>зависимости от местонахождения и в любое </a:t>
            </a:r>
            <a:r>
              <a:rPr lang="ru-RU" sz="2000" dirty="0" smtClean="0">
                <a:solidFill>
                  <a:srgbClr val="2413A5"/>
                </a:solidFill>
              </a:rPr>
              <a:t>время-</a:t>
            </a:r>
            <a:r>
              <a:rPr lang="ru-RU" sz="2400" b="1" dirty="0" smtClean="0">
                <a:solidFill>
                  <a:srgbClr val="2413A5"/>
                </a:solidFill>
              </a:rPr>
              <a:t>3</a:t>
            </a:r>
            <a:r>
              <a:rPr lang="ru-RU" sz="2000" dirty="0" smtClean="0">
                <a:solidFill>
                  <a:srgbClr val="2413A5"/>
                </a:solidFill>
              </a:rPr>
              <a:t>. 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2413A5"/>
                </a:solidFill>
              </a:rPr>
              <a:t>Исключительно наедине-</a:t>
            </a:r>
            <a:r>
              <a:rPr lang="ru-RU" sz="2400" b="1" dirty="0" smtClean="0">
                <a:solidFill>
                  <a:srgbClr val="2413A5"/>
                </a:solidFill>
              </a:rPr>
              <a:t>1</a:t>
            </a:r>
            <a:r>
              <a:rPr lang="ru-RU" sz="2000" dirty="0" smtClean="0">
                <a:solidFill>
                  <a:srgbClr val="2413A5"/>
                </a:solidFill>
              </a:rPr>
              <a:t>.  </a:t>
            </a:r>
            <a:r>
              <a:rPr lang="ru-RU" sz="2000" dirty="0">
                <a:solidFill>
                  <a:srgbClr val="2413A5"/>
                </a:solidFill>
              </a:rPr>
              <a:t>В том месте, где более </a:t>
            </a:r>
            <a:r>
              <a:rPr lang="ru-RU" sz="2000" dirty="0" smtClean="0">
                <a:solidFill>
                  <a:srgbClr val="2413A5"/>
                </a:solidFill>
              </a:rPr>
              <a:t>спокойно-</a:t>
            </a:r>
            <a:r>
              <a:rPr lang="ru-RU" sz="2400" b="1" dirty="0" smtClean="0">
                <a:solidFill>
                  <a:srgbClr val="2413A5"/>
                </a:solidFill>
              </a:rPr>
              <a:t>2</a:t>
            </a:r>
            <a:r>
              <a:rPr lang="ru-RU" sz="2000" dirty="0" smtClean="0">
                <a:solidFill>
                  <a:srgbClr val="2413A5"/>
                </a:solidFill>
              </a:rPr>
              <a:t>. </a:t>
            </a:r>
          </a:p>
          <a:p>
            <a:pPr marL="0" indent="0" algn="just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13</a:t>
            </a:r>
            <a:r>
              <a:rPr lang="ru-RU" sz="2400" b="1" dirty="0">
                <a:solidFill>
                  <a:srgbClr val="FF0000"/>
                </a:solidFill>
              </a:rPr>
              <a:t>. Как себя поведёте при отстаивании собственного мнения?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2413A5"/>
                </a:solidFill>
              </a:rPr>
              <a:t>Откажетесь</a:t>
            </a:r>
            <a:r>
              <a:rPr lang="ru-RU" sz="2000" dirty="0">
                <a:solidFill>
                  <a:srgbClr val="2413A5"/>
                </a:solidFill>
              </a:rPr>
              <a:t>, если аргументы другой стороны более </a:t>
            </a:r>
            <a:r>
              <a:rPr lang="ru-RU" sz="2000" dirty="0" smtClean="0">
                <a:solidFill>
                  <a:srgbClr val="2413A5"/>
                </a:solidFill>
              </a:rPr>
              <a:t>убедительны-</a:t>
            </a:r>
            <a:r>
              <a:rPr lang="ru-RU" sz="2400" b="1" dirty="0" smtClean="0">
                <a:solidFill>
                  <a:srgbClr val="2413A5"/>
                </a:solidFill>
              </a:rPr>
              <a:t>3</a:t>
            </a:r>
            <a:r>
              <a:rPr lang="ru-RU" sz="2000" dirty="0" smtClean="0">
                <a:solidFill>
                  <a:srgbClr val="2413A5"/>
                </a:solidFill>
              </a:rPr>
              <a:t>. 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2413A5"/>
                </a:solidFill>
              </a:rPr>
              <a:t>Строго </a:t>
            </a:r>
            <a:r>
              <a:rPr lang="ru-RU" sz="2000" dirty="0">
                <a:solidFill>
                  <a:srgbClr val="2413A5"/>
                </a:solidFill>
              </a:rPr>
              <a:t>будете настаивать на своём, даже если доводы не в вашу </a:t>
            </a:r>
            <a:r>
              <a:rPr lang="ru-RU" sz="2000" dirty="0" smtClean="0">
                <a:solidFill>
                  <a:srgbClr val="2413A5"/>
                </a:solidFill>
              </a:rPr>
              <a:t>пользу-</a:t>
            </a:r>
            <a:r>
              <a:rPr lang="ru-RU" sz="2400" b="1" dirty="0" smtClean="0">
                <a:solidFill>
                  <a:srgbClr val="2413A5"/>
                </a:solidFill>
              </a:rPr>
              <a:t>1</a:t>
            </a:r>
            <a:r>
              <a:rPr lang="ru-RU" sz="2000" dirty="0" smtClean="0">
                <a:solidFill>
                  <a:srgbClr val="2413A5"/>
                </a:solidFill>
              </a:rPr>
              <a:t>. </a:t>
            </a:r>
            <a:r>
              <a:rPr lang="ru-RU" sz="2000" dirty="0">
                <a:solidFill>
                  <a:srgbClr val="2413A5"/>
                </a:solidFill>
              </a:rPr>
              <a:t>Ваше мнение изменится при сильном давлении </a:t>
            </a:r>
            <a:r>
              <a:rPr lang="ru-RU" sz="2000" dirty="0" smtClean="0">
                <a:solidFill>
                  <a:srgbClr val="2413A5"/>
                </a:solidFill>
              </a:rPr>
              <a:t>оппонентов-</a:t>
            </a:r>
            <a:r>
              <a:rPr lang="ru-RU" sz="2400" b="1" dirty="0" smtClean="0">
                <a:solidFill>
                  <a:srgbClr val="2413A5"/>
                </a:solidFill>
              </a:rPr>
              <a:t>2</a:t>
            </a:r>
            <a:r>
              <a:rPr lang="ru-RU" sz="2000" dirty="0" smtClean="0">
                <a:solidFill>
                  <a:srgbClr val="2413A5"/>
                </a:solidFill>
              </a:rPr>
              <a:t>.</a:t>
            </a:r>
            <a:r>
              <a:rPr lang="ru-RU" sz="2000" dirty="0">
                <a:solidFill>
                  <a:srgbClr val="2413A5"/>
                </a:solidFill>
              </a:rPr>
              <a:t/>
            </a:r>
            <a:br>
              <a:rPr lang="ru-RU" sz="2000" dirty="0">
                <a:solidFill>
                  <a:srgbClr val="2413A5"/>
                </a:solidFill>
              </a:rPr>
            </a:br>
            <a:endParaRPr lang="ru-RU" sz="2000" dirty="0">
              <a:solidFill>
                <a:srgbClr val="2413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50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66"/>
                </a:solidFill>
              </a:rPr>
              <a:t>Результаты  теста:</a:t>
            </a:r>
            <a:endParaRPr lang="ru-RU" b="1" dirty="0">
              <a:solidFill>
                <a:srgbClr val="FF006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4968552"/>
          </a:xfrm>
        </p:spPr>
        <p:txBody>
          <a:bodyPr>
            <a:noAutofit/>
          </a:bodyPr>
          <a:lstStyle/>
          <a:p>
            <a:pPr algn="just"/>
            <a:r>
              <a:rPr lang="ru-RU" sz="2400" b="1" u="sng" dirty="0" smtClean="0">
                <a:solidFill>
                  <a:srgbClr val="FF0000"/>
                </a:solidFill>
              </a:rPr>
              <a:t>От </a:t>
            </a:r>
            <a:r>
              <a:rPr lang="ru-RU" sz="2400" b="1" u="sng" dirty="0">
                <a:solidFill>
                  <a:srgbClr val="FF0000"/>
                </a:solidFill>
              </a:rPr>
              <a:t>30 до 39 </a:t>
            </a:r>
            <a:r>
              <a:rPr lang="ru-RU" sz="2400" b="1" u="sng" dirty="0" smtClean="0">
                <a:solidFill>
                  <a:srgbClr val="FF0000"/>
                </a:solidFill>
              </a:rPr>
              <a:t>баллов</a:t>
            </a:r>
            <a:r>
              <a:rPr lang="ru-RU" sz="2400" b="1" dirty="0" smtClean="0">
                <a:solidFill>
                  <a:srgbClr val="FF0000"/>
                </a:solidFill>
              </a:rPr>
              <a:t>. </a:t>
            </a:r>
            <a:r>
              <a:rPr lang="ru-RU" sz="2400" b="1" dirty="0">
                <a:solidFill>
                  <a:srgbClr val="2413A5"/>
                </a:solidFill>
              </a:rPr>
              <a:t>Ваше воображение очень развито, к любой работе и ситуации вы подходите с творческим взглядом. Если вы научитесь правильно применять свои способности, то в любом начинании вас ждёт большой успех! </a:t>
            </a:r>
            <a:endParaRPr lang="ru-RU" sz="2400" b="1" dirty="0" smtClean="0">
              <a:solidFill>
                <a:srgbClr val="2413A5"/>
              </a:solidFill>
            </a:endParaRPr>
          </a:p>
          <a:p>
            <a:pPr algn="just"/>
            <a:r>
              <a:rPr lang="ru-RU" sz="2400" b="1" u="sng" dirty="0" smtClean="0">
                <a:solidFill>
                  <a:srgbClr val="FF0000"/>
                </a:solidFill>
              </a:rPr>
              <a:t>От </a:t>
            </a:r>
            <a:r>
              <a:rPr lang="ru-RU" sz="2400" b="1" u="sng" dirty="0">
                <a:solidFill>
                  <a:srgbClr val="FF0000"/>
                </a:solidFill>
              </a:rPr>
              <a:t>20 до 29 </a:t>
            </a:r>
            <a:r>
              <a:rPr lang="ru-RU" sz="2400" b="1" u="sng" dirty="0" smtClean="0">
                <a:solidFill>
                  <a:srgbClr val="FF0000"/>
                </a:solidFill>
              </a:rPr>
              <a:t>баллов</a:t>
            </a:r>
            <a:r>
              <a:rPr lang="ru-RU" sz="2400" b="1" dirty="0" smtClean="0">
                <a:solidFill>
                  <a:srgbClr val="FF0000"/>
                </a:solidFill>
              </a:rPr>
              <a:t>. </a:t>
            </a:r>
            <a:r>
              <a:rPr lang="ru-RU" sz="2400" b="1" dirty="0">
                <a:solidFill>
                  <a:srgbClr val="2413A5"/>
                </a:solidFill>
              </a:rPr>
              <a:t>Бесспорно, вы умеете нестандартно мыслить, но иногда вы не полностью раскрываете свой потенциал. Вы обязательно добьётесь признания, если будете работать над своим развитием дальше. </a:t>
            </a:r>
            <a:endParaRPr lang="ru-RU" sz="2400" b="1" dirty="0" smtClean="0">
              <a:solidFill>
                <a:srgbClr val="2413A5"/>
              </a:solidFill>
            </a:endParaRPr>
          </a:p>
          <a:p>
            <a:pPr algn="just"/>
            <a:r>
              <a:rPr lang="ru-RU" sz="2400" b="1" u="sng" dirty="0" smtClean="0">
                <a:solidFill>
                  <a:srgbClr val="FF0000"/>
                </a:solidFill>
              </a:rPr>
              <a:t>От </a:t>
            </a:r>
            <a:r>
              <a:rPr lang="ru-RU" sz="2400" b="1" u="sng" dirty="0">
                <a:solidFill>
                  <a:srgbClr val="FF0000"/>
                </a:solidFill>
              </a:rPr>
              <a:t>13 до 19 </a:t>
            </a:r>
            <a:r>
              <a:rPr lang="ru-RU" sz="2400" b="1" u="sng" dirty="0" smtClean="0">
                <a:solidFill>
                  <a:srgbClr val="FF0000"/>
                </a:solidFill>
              </a:rPr>
              <a:t>баллов</a:t>
            </a:r>
            <a:r>
              <a:rPr lang="ru-RU" sz="2400" b="1" dirty="0" smtClean="0">
                <a:solidFill>
                  <a:srgbClr val="FF0000"/>
                </a:solidFill>
              </a:rPr>
              <a:t>. </a:t>
            </a:r>
            <a:r>
              <a:rPr lang="ru-RU" sz="2400" b="1" dirty="0">
                <a:solidFill>
                  <a:srgbClr val="2413A5"/>
                </a:solidFill>
              </a:rPr>
              <a:t>Ваша креативность, к сожалению, не очень велика. Может дело в том, что вы себя просто недооцениваете или перед вами, не было творческих задач. Проверьте в свои способности, найдите какое-нибудь интересное занятие</a:t>
            </a:r>
            <a:r>
              <a:rPr lang="ru-RU" sz="2400" b="1" dirty="0" smtClean="0">
                <a:solidFill>
                  <a:srgbClr val="2413A5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rgbClr val="2413A5"/>
                </a:solidFill>
              </a:rPr>
              <a:t/>
            </a:r>
            <a:br>
              <a:rPr lang="ru-RU" sz="2400" b="1" dirty="0">
                <a:solidFill>
                  <a:srgbClr val="2413A5"/>
                </a:solidFill>
              </a:rPr>
            </a:br>
            <a:endParaRPr lang="ru-RU" sz="2400" b="1" dirty="0">
              <a:solidFill>
                <a:srgbClr val="2413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10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3960440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rgbClr val="7030A0"/>
                </a:solidFill>
              </a:rPr>
              <a:t>        Профессия педагога </a:t>
            </a:r>
            <a:r>
              <a:rPr lang="ru-RU" b="1" dirty="0">
                <a:solidFill>
                  <a:srgbClr val="7030A0"/>
                </a:solidFill>
              </a:rPr>
              <a:t>относится к творческим видам деятельности, поскольку профессиональная деятельность любого педагога направлена на воспитание уникальной, неповторимой личности.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7030A0"/>
                </a:solidFill>
              </a:rPr>
              <a:t>        «</a:t>
            </a:r>
            <a:r>
              <a:rPr lang="ru-RU" b="1" dirty="0">
                <a:solidFill>
                  <a:srgbClr val="7030A0"/>
                </a:solidFill>
              </a:rPr>
              <a:t>Разноцветный окрас» жизнь </a:t>
            </a:r>
            <a:r>
              <a:rPr lang="ru-RU" b="1" dirty="0" smtClean="0">
                <a:solidFill>
                  <a:srgbClr val="7030A0"/>
                </a:solidFill>
              </a:rPr>
              <a:t>ребенка </a:t>
            </a:r>
            <a:r>
              <a:rPr lang="ru-RU" b="1" dirty="0">
                <a:solidFill>
                  <a:srgbClr val="7030A0"/>
                </a:solidFill>
              </a:rPr>
              <a:t>приобретает под влиянием образца </a:t>
            </a:r>
            <a:r>
              <a:rPr lang="ru-RU" b="1" dirty="0" smtClean="0">
                <a:solidFill>
                  <a:srgbClr val="7030A0"/>
                </a:solidFill>
              </a:rPr>
              <a:t>взрослого, </a:t>
            </a:r>
            <a:r>
              <a:rPr lang="ru-RU" b="1" dirty="0">
                <a:solidFill>
                  <a:srgbClr val="7030A0"/>
                </a:solidFill>
              </a:rPr>
              <a:t>поэтому очень важно развивать творческие способности в </a:t>
            </a:r>
            <a:r>
              <a:rPr lang="ru-RU" b="1" dirty="0" smtClean="0">
                <a:solidFill>
                  <a:srgbClr val="7030A0"/>
                </a:solidFill>
              </a:rPr>
              <a:t>личности педагога, </a:t>
            </a:r>
            <a:r>
              <a:rPr lang="ru-RU" b="1" dirty="0">
                <a:solidFill>
                  <a:srgbClr val="7030A0"/>
                </a:solidFill>
              </a:rPr>
              <a:t>дабы воспитать интересную и разностороннюю личность в </a:t>
            </a:r>
            <a:r>
              <a:rPr lang="ru-RU" b="1" dirty="0" smtClean="0">
                <a:solidFill>
                  <a:srgbClr val="7030A0"/>
                </a:solidFill>
              </a:rPr>
              <a:t>обучающемся.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725144"/>
            <a:ext cx="34766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883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6e9/0007f628-e406c64b/im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4610"/>
            <a:ext cx="7968884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34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4525963"/>
          </a:xfrm>
        </p:spPr>
        <p:txBody>
          <a:bodyPr/>
          <a:lstStyle/>
          <a:p>
            <a:endParaRPr lang="ru-RU" dirty="0"/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7030A0"/>
                </a:solidFill>
              </a:rPr>
              <a:t>     В </a:t>
            </a:r>
            <a:r>
              <a:rPr lang="ru-RU" b="1" dirty="0">
                <a:solidFill>
                  <a:srgbClr val="7030A0"/>
                </a:solidFill>
              </a:rPr>
              <a:t>2021 году в исследование PISA впервые в качестве одного из ведущих компонентов вводится оценка креативного мышления, что многократно повышает как значимость этого направления исследования, так и имеющийся к нему </a:t>
            </a:r>
            <a:r>
              <a:rPr lang="ru-RU" b="1" dirty="0" smtClean="0">
                <a:solidFill>
                  <a:srgbClr val="7030A0"/>
                </a:solidFill>
              </a:rPr>
              <a:t>интерес. 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77072"/>
            <a:ext cx="6624736" cy="199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19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4525963"/>
          </a:xfrm>
        </p:spPr>
        <p:txBody>
          <a:bodyPr>
            <a:normAutofit fontScale="85000" lnSpcReduction="10000"/>
          </a:bodyPr>
          <a:lstStyle/>
          <a:p>
            <a:endParaRPr lang="ru-RU" dirty="0"/>
          </a:p>
          <a:p>
            <a:pPr marL="0" indent="0" algn="just">
              <a:buNone/>
            </a:pPr>
            <a:r>
              <a:rPr lang="ru-RU" dirty="0" smtClean="0"/>
              <a:t>    </a:t>
            </a:r>
            <a:r>
              <a:rPr lang="ru-RU" b="1" dirty="0" smtClean="0">
                <a:solidFill>
                  <a:srgbClr val="7030A0"/>
                </a:solidFill>
              </a:rPr>
              <a:t>Способность </a:t>
            </a:r>
            <a:r>
              <a:rPr lang="ru-RU" b="1" dirty="0">
                <a:solidFill>
                  <a:srgbClr val="7030A0"/>
                </a:solidFill>
              </a:rPr>
              <a:t>к творческому мышлению, озарения и открытия — это основа развития всех сфер человеческой культуры: науки, технологии, философии, искусства, гуманитарных наук и других областей. </a:t>
            </a:r>
            <a:endParaRPr lang="ru-RU" b="1" dirty="0" smtClean="0">
              <a:solidFill>
                <a:srgbClr val="7030A0"/>
              </a:solidFill>
            </a:endParaRPr>
          </a:p>
          <a:p>
            <a:pPr marL="0" indent="0" algn="just">
              <a:buNone/>
            </a:pP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smtClean="0">
                <a:solidFill>
                  <a:srgbClr val="7030A0"/>
                </a:solidFill>
              </a:rPr>
              <a:t>    Сегодня </a:t>
            </a:r>
            <a:r>
              <a:rPr lang="ru-RU" b="1" dirty="0">
                <a:solidFill>
                  <a:srgbClr val="7030A0"/>
                </a:solidFill>
              </a:rPr>
              <a:t>как никогда раньше как общественное развитие, так и развитие материальной и духовной культуры, развитие производства зависят от появления инновационных идей, от создания нового знания и новых </a:t>
            </a:r>
            <a:r>
              <a:rPr lang="ru-RU" b="1" dirty="0" smtClean="0">
                <a:solidFill>
                  <a:srgbClr val="7030A0"/>
                </a:solidFill>
              </a:rPr>
              <a:t>технологий. 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653136"/>
            <a:ext cx="5133975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732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4525963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dirty="0" smtClean="0"/>
              <a:t>    </a:t>
            </a:r>
            <a:r>
              <a:rPr lang="ru-RU" b="1" dirty="0">
                <a:solidFill>
                  <a:srgbClr val="7030A0"/>
                </a:solidFill>
              </a:rPr>
              <a:t>Исследования показывают, что способностью к творческому, инновационному, креативному мышлению в большей или меньшей степени обладает каждый человек. </a:t>
            </a:r>
            <a:endParaRPr lang="ru-RU" b="1" dirty="0" smtClean="0">
              <a:solidFill>
                <a:srgbClr val="7030A0"/>
              </a:solidFill>
            </a:endParaRPr>
          </a:p>
          <a:p>
            <a:pPr marL="0" indent="0" algn="just">
              <a:buNone/>
            </a:pP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smtClean="0">
                <a:solidFill>
                  <a:srgbClr val="7030A0"/>
                </a:solidFill>
              </a:rPr>
              <a:t>    Привычка </a:t>
            </a:r>
            <a:r>
              <a:rPr lang="ru-RU" b="1" dirty="0">
                <a:solidFill>
                  <a:srgbClr val="7030A0"/>
                </a:solidFill>
              </a:rPr>
              <a:t>размышлять и мыслить креативно, соотносимая с вовлеченностью в продуктивную деятельность, привносит неоценимый вклад в развитие всех сторон </a:t>
            </a:r>
            <a:r>
              <a:rPr lang="ru-RU" b="1" dirty="0" smtClean="0">
                <a:solidFill>
                  <a:srgbClr val="7030A0"/>
                </a:solidFill>
              </a:rPr>
              <a:t>личности. 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085184"/>
            <a:ext cx="516255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746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476672"/>
            <a:ext cx="799288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7030A0"/>
                </a:solidFill>
              </a:rPr>
              <a:t>    Широко </a:t>
            </a:r>
            <a:r>
              <a:rPr lang="ru-RU" sz="2800" b="1" dirty="0">
                <a:solidFill>
                  <a:srgbClr val="7030A0"/>
                </a:solidFill>
              </a:rPr>
              <a:t>распространено представление о том, что креативность проявляется как уникальный творческий прорыв, великое открытие или шедевр, которые неразрывно связаны как с глубоким знанием предмета, исполнительским мастерством, так и с одарённостью, выдающимися способностями или </a:t>
            </a:r>
            <a:r>
              <a:rPr lang="ru-RU" sz="2800" b="1" dirty="0" smtClean="0">
                <a:solidFill>
                  <a:srgbClr val="7030A0"/>
                </a:solidFill>
              </a:rPr>
              <a:t>талантом. 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7" y="3789040"/>
            <a:ext cx="57245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125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rgbClr val="7030A0"/>
                </a:solidFill>
              </a:rPr>
              <a:t>      Опираясь </a:t>
            </a:r>
            <a:r>
              <a:rPr lang="ru-RU" b="1" dirty="0">
                <a:solidFill>
                  <a:srgbClr val="7030A0"/>
                </a:solidFill>
              </a:rPr>
              <a:t>на исследования проблемы мышления в психологии и педагогике, можно дать определение </a:t>
            </a:r>
            <a:r>
              <a:rPr lang="ru-RU" b="1" dirty="0">
                <a:solidFill>
                  <a:srgbClr val="FF0000"/>
                </a:solidFill>
              </a:rPr>
              <a:t>творческому мышлению </a:t>
            </a:r>
            <a:r>
              <a:rPr lang="ru-RU" b="1" dirty="0">
                <a:solidFill>
                  <a:srgbClr val="7030A0"/>
                </a:solidFill>
              </a:rPr>
              <a:t>- познавательная деятельность личности, отличающаяся беглостью, гибкостью, оригинальностью, а также разработанностью идей, характеризующуюся обобщенным и опосредованным отражением действительности, важностью ее творческого преобразования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40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В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Сухомлинский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«Дети должны жить в мире красоты, игры, сказки, музыки, рисунка, фантазии, творчества».</a:t>
            </a:r>
          </a:p>
          <a:p>
            <a:endParaRPr lang="ru-RU" dirty="0"/>
          </a:p>
        </p:txBody>
      </p:sp>
      <p:pic>
        <p:nvPicPr>
          <p:cNvPr id="4" name="Picture 2" descr="https://i.ytimg.com/vi/I15lJ3s1ksA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32856"/>
            <a:ext cx="614468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94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72065" y="532998"/>
            <a:ext cx="75608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7030A0"/>
                </a:solidFill>
              </a:rPr>
              <a:t>     </a:t>
            </a:r>
            <a:r>
              <a:rPr lang="ru-RU" sz="2800" b="1" dirty="0" smtClean="0">
                <a:solidFill>
                  <a:srgbClr val="7030A0"/>
                </a:solidFill>
              </a:rPr>
              <a:t>Занятие </a:t>
            </a:r>
            <a:r>
              <a:rPr lang="ru-RU" sz="2800" b="1" dirty="0">
                <a:solidFill>
                  <a:srgbClr val="7030A0"/>
                </a:solidFill>
              </a:rPr>
              <a:t>с обучающимися </a:t>
            </a:r>
            <a:r>
              <a:rPr lang="ru-RU" sz="2800" b="1" dirty="0" smtClean="0">
                <a:solidFill>
                  <a:srgbClr val="7030A0"/>
                </a:solidFill>
              </a:rPr>
              <a:t>по </a:t>
            </a:r>
            <a:r>
              <a:rPr lang="ru-RU" sz="2800" b="1" dirty="0">
                <a:solidFill>
                  <a:srgbClr val="7030A0"/>
                </a:solidFill>
              </a:rPr>
              <a:t>развитию творческого креативного мышления </a:t>
            </a:r>
            <a:r>
              <a:rPr lang="ru-RU" sz="2800" b="1" dirty="0">
                <a:solidFill>
                  <a:srgbClr val="FF0066"/>
                </a:solidFill>
              </a:rPr>
              <a:t>«Путешествие в мир сказки</a:t>
            </a:r>
            <a:r>
              <a:rPr lang="ru-RU" sz="2800" b="1" dirty="0" smtClean="0">
                <a:solidFill>
                  <a:srgbClr val="FF0066"/>
                </a:solidFill>
              </a:rPr>
              <a:t>» </a:t>
            </a:r>
            <a:r>
              <a:rPr lang="ru-RU" sz="2800" b="1" dirty="0" smtClean="0">
                <a:solidFill>
                  <a:srgbClr val="7030A0"/>
                </a:solidFill>
              </a:rPr>
              <a:t>в нем 5 упражнений.</a:t>
            </a:r>
            <a:endParaRPr lang="ru-RU" sz="2800" b="1" dirty="0" smtClean="0">
              <a:solidFill>
                <a:srgbClr val="7030A0"/>
              </a:solidFill>
            </a:endParaRPr>
          </a:p>
          <a:p>
            <a:pPr algn="just"/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36912"/>
            <a:ext cx="3672408" cy="299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96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1364</Words>
  <Application>Microsoft Office PowerPoint</Application>
  <PresentationFormat>Экран (4:3)</PresentationFormat>
  <Paragraphs>126</Paragraphs>
  <Slides>28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Упражнение «Великие мыслители» </vt:lpstr>
      <vt:lpstr>Упражнение «Великие художники» Цель: развивать оригинальность и гибкость мышления, стимулировать творческое воображение и фантазию. Задание: из геометрических фигур нарисовать картину.</vt:lpstr>
      <vt:lpstr>Упражнение «Великие стихотворцы»</vt:lpstr>
      <vt:lpstr>Упражнение «Великие архитекторы»</vt:lpstr>
      <vt:lpstr>Упражнение «Великие философы»</vt:lpstr>
      <vt:lpstr>Итог занятия:</vt:lpstr>
      <vt:lpstr>Упражнения для педагогов</vt:lpstr>
      <vt:lpstr>Упражнение «Творчество»</vt:lpstr>
      <vt:lpstr>Упражнение «Творчество»</vt:lpstr>
      <vt:lpstr>Социальная задача:</vt:lpstr>
      <vt:lpstr>Ответ:</vt:lpstr>
      <vt:lpstr>Тест на креативность</vt:lpstr>
      <vt:lpstr>Тест на креативность</vt:lpstr>
      <vt:lpstr>Тест на креативность</vt:lpstr>
      <vt:lpstr>Тест на креативность</vt:lpstr>
      <vt:lpstr>Результаты  теста: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59</cp:revision>
  <dcterms:created xsi:type="dcterms:W3CDTF">2020-02-08T12:44:59Z</dcterms:created>
  <dcterms:modified xsi:type="dcterms:W3CDTF">2020-02-16T08:47:35Z</dcterms:modified>
</cp:coreProperties>
</file>